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Montserrat Ultra-Bold" charset="1" panose="00000900000000000000"/>
      <p:regular r:id="rId58"/>
    </p:embeddedFont>
    <p:embeddedFont>
      <p:font typeface="Montserrat" charset="1" panose="00000500000000000000"/>
      <p:regular r:id="rId59"/>
    </p:embeddedFont>
    <p:embeddedFont>
      <p:font typeface="Montserrat Bold" charset="1" panose="00000800000000000000"/>
      <p:regular r:id="rId60"/>
    </p:embeddedFont>
    <p:embeddedFont>
      <p:font typeface="Open Sans" charset="1" panose="020B0606030504020204"/>
      <p:regular r:id="rId61"/>
    </p:embeddedFont>
    <p:embeddedFont>
      <p:font typeface="Montserrat Extra-Light" charset="1" panose="00000300000000000000"/>
      <p:regular r:id="rId62"/>
    </p:embeddedFont>
    <p:embeddedFont>
      <p:font typeface="DM Serif Display" charset="1" panose="00000000000000000000"/>
      <p:regular r:id="rId63"/>
    </p:embeddedFont>
    <p:embeddedFont>
      <p:font typeface="Open Sans Bold" charset="1" panose="020B0806030504020204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slide4.xml" Type="http://schemas.openxmlformats.org/officeDocument/2006/relationships/slide"/><Relationship Id="rId4" Target="slide5.xml" Type="http://schemas.openxmlformats.org/officeDocument/2006/relationships/slide"/><Relationship Id="rId5" Target="slide6.xml" Type="http://schemas.openxmlformats.org/officeDocument/2006/relationships/slid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62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1943">
            <a:off x="13216109" y="-1183177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6129" y="-3221691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48134" y="6491289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26456"/>
            <a:ext cx="8778844" cy="40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9"/>
              </a:lnSpc>
            </a:pPr>
            <a:r>
              <a:rPr lang="en-US" b="true" sz="6409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SISTEMA DE GESTIÓN HOSPITALARIA CON BASES DE DATOS RELACIONALES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0063" y="8818336"/>
            <a:ext cx="4532916" cy="31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Agosto 2025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47609" y="8851136"/>
            <a:ext cx="1847549" cy="204910"/>
          </a:xfrm>
          <a:custGeom>
            <a:avLst/>
            <a:gdLst/>
            <a:ahLst/>
            <a:cxnLst/>
            <a:rect r="r" b="b" t="t" l="l"/>
            <a:pathLst>
              <a:path h="204910" w="1847549">
                <a:moveTo>
                  <a:pt x="0" y="0"/>
                </a:moveTo>
                <a:lnTo>
                  <a:pt x="1847549" y="0"/>
                </a:lnTo>
                <a:lnTo>
                  <a:pt x="1847549" y="204910"/>
                </a:lnTo>
                <a:lnTo>
                  <a:pt x="0" y="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31457" y="6443664"/>
            <a:ext cx="5581595" cy="10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NICOLÁS CHIGUANO</a:t>
            </a:r>
          </a:p>
          <a:p>
            <a:pPr algn="ctr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MELANY PERUGACHI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6148" y="1486551"/>
            <a:ext cx="5242924" cy="6069966"/>
            <a:chOff x="0" y="0"/>
            <a:chExt cx="1135100" cy="1314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5100" cy="1314156"/>
            </a:xfrm>
            <a:custGeom>
              <a:avLst/>
              <a:gdLst/>
              <a:ahLst/>
              <a:cxnLst/>
              <a:rect r="r" b="b" t="t" l="l"/>
              <a:pathLst>
                <a:path h="1314156" w="1135100">
                  <a:moveTo>
                    <a:pt x="25103" y="0"/>
                  </a:moveTo>
                  <a:lnTo>
                    <a:pt x="1109997" y="0"/>
                  </a:lnTo>
                  <a:cubicBezTo>
                    <a:pt x="1123861" y="0"/>
                    <a:pt x="1135100" y="11239"/>
                    <a:pt x="1135100" y="25103"/>
                  </a:cubicBezTo>
                  <a:lnTo>
                    <a:pt x="1135100" y="1289053"/>
                  </a:lnTo>
                  <a:cubicBezTo>
                    <a:pt x="1135100" y="1295711"/>
                    <a:pt x="1132456" y="1302096"/>
                    <a:pt x="1127748" y="1306804"/>
                  </a:cubicBezTo>
                  <a:cubicBezTo>
                    <a:pt x="1123040" y="1311511"/>
                    <a:pt x="1116655" y="1314156"/>
                    <a:pt x="1109997" y="1314156"/>
                  </a:cubicBezTo>
                  <a:lnTo>
                    <a:pt x="25103" y="1314156"/>
                  </a:lnTo>
                  <a:cubicBezTo>
                    <a:pt x="11239" y="1314156"/>
                    <a:pt x="0" y="1302917"/>
                    <a:pt x="0" y="1289053"/>
                  </a:cubicBezTo>
                  <a:lnTo>
                    <a:pt x="0" y="25103"/>
                  </a:lnTo>
                  <a:cubicBezTo>
                    <a:pt x="0" y="11239"/>
                    <a:pt x="11239" y="0"/>
                    <a:pt x="25103" y="0"/>
                  </a:cubicBezTo>
                  <a:close/>
                </a:path>
              </a:pathLst>
            </a:custGeom>
            <a:solidFill>
              <a:srgbClr val="4E64A8">
                <a:alpha val="5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5100" cy="135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077939">
            <a:off x="3243763" y="6782330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1682" y="0"/>
            <a:ext cx="10185832" cy="10078424"/>
          </a:xfrm>
          <a:custGeom>
            <a:avLst/>
            <a:gdLst/>
            <a:ahLst/>
            <a:cxnLst/>
            <a:rect r="r" b="b" t="t" l="l"/>
            <a:pathLst>
              <a:path h="10078424" w="10185832">
                <a:moveTo>
                  <a:pt x="0" y="0"/>
                </a:moveTo>
                <a:lnTo>
                  <a:pt x="10185832" y="0"/>
                </a:lnTo>
                <a:lnTo>
                  <a:pt x="10185832" y="10078424"/>
                </a:lnTo>
                <a:lnTo>
                  <a:pt x="0" y="1007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765" y="510571"/>
            <a:ext cx="8336253" cy="53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40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sp_actualizar_citas_pendientes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765" y="1716900"/>
            <a:ext cx="4662386" cy="571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AC</a:t>
            </a: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tu</a:t>
            </a: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ALIZA EL ESTADO DE LAS CITAS A 'CANCELADA', 'REALIZADA' U OTRO ESTADO, A PARTIR DE UNA FECHA ESPECÍFICA, PERO SOLO SI ESTÁN ACTUALMENTE EN ESTADO 'PENDIENTE'.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TIPO: ACTUALIZACIÓN MASIVA POR CONDICIÓN.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EVITA ERRORES CON UNA CLÁUSULA WHERE BIEN DEFINIDA PARA CUMPLIR CON EL MODO SEGURO DE MYSQL.</a:t>
            </a:r>
          </a:p>
          <a:p>
            <a:pPr algn="ctr">
              <a:lnSpc>
                <a:spcPts val="306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77939">
            <a:off x="3243763" y="6782330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852" y="415312"/>
            <a:ext cx="6636621" cy="86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3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sp_eliminar_paciente_seguro</a:t>
            </a:r>
          </a:p>
          <a:p>
            <a:pPr algn="just">
              <a:lnSpc>
                <a:spcPts val="33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19852" y="1028700"/>
            <a:ext cx="5242924" cy="6069966"/>
            <a:chOff x="0" y="0"/>
            <a:chExt cx="1135100" cy="1314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5100" cy="1314156"/>
            </a:xfrm>
            <a:custGeom>
              <a:avLst/>
              <a:gdLst/>
              <a:ahLst/>
              <a:cxnLst/>
              <a:rect r="r" b="b" t="t" l="l"/>
              <a:pathLst>
                <a:path h="1314156" w="1135100">
                  <a:moveTo>
                    <a:pt x="25103" y="0"/>
                  </a:moveTo>
                  <a:lnTo>
                    <a:pt x="1109997" y="0"/>
                  </a:lnTo>
                  <a:cubicBezTo>
                    <a:pt x="1123861" y="0"/>
                    <a:pt x="1135100" y="11239"/>
                    <a:pt x="1135100" y="25103"/>
                  </a:cubicBezTo>
                  <a:lnTo>
                    <a:pt x="1135100" y="1289053"/>
                  </a:lnTo>
                  <a:cubicBezTo>
                    <a:pt x="1135100" y="1295711"/>
                    <a:pt x="1132456" y="1302096"/>
                    <a:pt x="1127748" y="1306804"/>
                  </a:cubicBezTo>
                  <a:cubicBezTo>
                    <a:pt x="1123040" y="1311511"/>
                    <a:pt x="1116655" y="1314156"/>
                    <a:pt x="1109997" y="1314156"/>
                  </a:cubicBezTo>
                  <a:lnTo>
                    <a:pt x="25103" y="1314156"/>
                  </a:lnTo>
                  <a:cubicBezTo>
                    <a:pt x="11239" y="1314156"/>
                    <a:pt x="0" y="1302917"/>
                    <a:pt x="0" y="1289053"/>
                  </a:cubicBezTo>
                  <a:lnTo>
                    <a:pt x="0" y="25103"/>
                  </a:lnTo>
                  <a:cubicBezTo>
                    <a:pt x="0" y="11239"/>
                    <a:pt x="11239" y="0"/>
                    <a:pt x="25103" y="0"/>
                  </a:cubicBezTo>
                  <a:close/>
                </a:path>
              </a:pathLst>
            </a:custGeom>
            <a:solidFill>
              <a:srgbClr val="7F56A4">
                <a:alpha val="5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35100" cy="135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56473" y="381579"/>
            <a:ext cx="11643876" cy="9523843"/>
          </a:xfrm>
          <a:custGeom>
            <a:avLst/>
            <a:gdLst/>
            <a:ahLst/>
            <a:cxnLst/>
            <a:rect r="r" b="b" t="t" l="l"/>
            <a:pathLst>
              <a:path h="9523843" w="11643876">
                <a:moveTo>
                  <a:pt x="0" y="0"/>
                </a:moveTo>
                <a:lnTo>
                  <a:pt x="11643877" y="0"/>
                </a:lnTo>
                <a:lnTo>
                  <a:pt x="11643877" y="9523842"/>
                </a:lnTo>
                <a:lnTo>
                  <a:pt x="0" y="952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468" y="1259049"/>
            <a:ext cx="4662386" cy="533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INTEN</a:t>
            </a: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 ELIMINAR UN PACIENTE, PERO SOLO SI NO TIENE CITAS REGISTRADAS. SI EXISTEN CITAS ASOCIADAS, NO REALIZA LA ELIMINACIÓN PARA NO ROMPER RELACIONES CON OTRAS TABLAS.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TIPO: ELIMINACIÓN SEGURA.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BENEFICIO: PROTEGE LA BASE DE DATOS CONTRA ERRORES POR VIOLACIONES DE CLAVES FORÁNEAS.</a:t>
            </a:r>
          </a:p>
          <a:p>
            <a:pPr algn="ctr">
              <a:lnSpc>
                <a:spcPts val="306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1023"/>
            <a:ext cx="14596839" cy="304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0"/>
              </a:lnSpc>
            </a:pPr>
            <a:r>
              <a:rPr lang="en-US" sz="117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Funciones y Triggers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124692">
            <a:off x="14390325" y="5997438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815">
            <a:off x="-2423199" y="7118013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70815">
            <a:off x="16417923" y="-840754"/>
            <a:ext cx="3371815" cy="3738907"/>
          </a:xfrm>
          <a:custGeom>
            <a:avLst/>
            <a:gdLst/>
            <a:ahLst/>
            <a:cxnLst/>
            <a:rect r="r" b="b" t="t" l="l"/>
            <a:pathLst>
              <a:path h="3738907" w="3371815">
                <a:moveTo>
                  <a:pt x="0" y="0"/>
                </a:moveTo>
                <a:lnTo>
                  <a:pt x="3371815" y="0"/>
                </a:lnTo>
                <a:lnTo>
                  <a:pt x="3371815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6361" y="3472640"/>
            <a:ext cx="12941517" cy="245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Las funciones calculan edad, porcentaje de citas canceladas y estado de riesgo clínico. Los triggers registran acciones clave, controlan automáticamente el stock y guardan historial de diagnósticos modificados.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4692">
            <a:off x="14390325" y="5997438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0815">
            <a:off x="-2423199" y="7118013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815">
            <a:off x="16417923" y="-840754"/>
            <a:ext cx="3371815" cy="3738907"/>
          </a:xfrm>
          <a:custGeom>
            <a:avLst/>
            <a:gdLst/>
            <a:ahLst/>
            <a:cxnLst/>
            <a:rect r="r" b="b" t="t" l="l"/>
            <a:pathLst>
              <a:path h="3738907" w="3371815">
                <a:moveTo>
                  <a:pt x="0" y="0"/>
                </a:moveTo>
                <a:lnTo>
                  <a:pt x="3371815" y="0"/>
                </a:lnTo>
                <a:lnTo>
                  <a:pt x="3371815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78322" y="3023302"/>
            <a:ext cx="5157438" cy="4564177"/>
            <a:chOff x="0" y="0"/>
            <a:chExt cx="1358338" cy="1202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8338" cy="1202088"/>
            </a:xfrm>
            <a:custGeom>
              <a:avLst/>
              <a:gdLst/>
              <a:ahLst/>
              <a:cxnLst/>
              <a:rect r="r" b="b" t="t" l="l"/>
              <a:pathLst>
                <a:path h="1202088" w="1358338">
                  <a:moveTo>
                    <a:pt x="25519" y="0"/>
                  </a:moveTo>
                  <a:lnTo>
                    <a:pt x="1332819" y="0"/>
                  </a:lnTo>
                  <a:cubicBezTo>
                    <a:pt x="1346912" y="0"/>
                    <a:pt x="1358338" y="11425"/>
                    <a:pt x="1358338" y="25519"/>
                  </a:cubicBezTo>
                  <a:lnTo>
                    <a:pt x="1358338" y="1176569"/>
                  </a:lnTo>
                  <a:cubicBezTo>
                    <a:pt x="1358338" y="1183337"/>
                    <a:pt x="1355649" y="1189828"/>
                    <a:pt x="1350863" y="1194614"/>
                  </a:cubicBezTo>
                  <a:cubicBezTo>
                    <a:pt x="1346078" y="1199399"/>
                    <a:pt x="1339587" y="1202088"/>
                    <a:pt x="1332819" y="1202088"/>
                  </a:cubicBezTo>
                  <a:lnTo>
                    <a:pt x="25519" y="1202088"/>
                  </a:lnTo>
                  <a:cubicBezTo>
                    <a:pt x="18751" y="1202088"/>
                    <a:pt x="12260" y="1199399"/>
                    <a:pt x="7474" y="1194614"/>
                  </a:cubicBezTo>
                  <a:cubicBezTo>
                    <a:pt x="2689" y="1189828"/>
                    <a:pt x="0" y="1183337"/>
                    <a:pt x="0" y="1176569"/>
                  </a:cubicBezTo>
                  <a:lnTo>
                    <a:pt x="0" y="25519"/>
                  </a:lnTo>
                  <a:cubicBezTo>
                    <a:pt x="0" y="18751"/>
                    <a:pt x="2689" y="12260"/>
                    <a:pt x="7474" y="7474"/>
                  </a:cubicBezTo>
                  <a:cubicBezTo>
                    <a:pt x="12260" y="2689"/>
                    <a:pt x="18751" y="0"/>
                    <a:pt x="25519" y="0"/>
                  </a:cubicBezTo>
                  <a:close/>
                </a:path>
              </a:pathLst>
            </a:custGeom>
            <a:solidFill>
              <a:srgbClr val="4E64A8">
                <a:alpha val="5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58338" cy="1240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45631" y="391948"/>
            <a:ext cx="10842369" cy="9204253"/>
          </a:xfrm>
          <a:custGeom>
            <a:avLst/>
            <a:gdLst/>
            <a:ahLst/>
            <a:cxnLst/>
            <a:rect r="r" b="b" t="t" l="l"/>
            <a:pathLst>
              <a:path h="9204253" w="10842369">
                <a:moveTo>
                  <a:pt x="0" y="0"/>
                </a:moveTo>
                <a:lnTo>
                  <a:pt x="10842369" y="0"/>
                </a:lnTo>
                <a:lnTo>
                  <a:pt x="10842369" y="9204253"/>
                </a:lnTo>
                <a:lnTo>
                  <a:pt x="0" y="920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09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44348"/>
            <a:ext cx="11273322" cy="111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1"/>
              </a:lnSpc>
            </a:pPr>
            <a:r>
              <a:rPr lang="en-US" sz="8341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Funciones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824" y="1971202"/>
            <a:ext cx="4303096" cy="61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 fn_calcular_edad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322" y="2975677"/>
            <a:ext cx="5157438" cy="453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0"/>
              </a:lnSpc>
              <a:spcBef>
                <a:spcPct val="0"/>
              </a:spcBef>
            </a:pPr>
            <a:r>
              <a:rPr lang="en-US" sz="2328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Calcula la edad actual de un paciente a partir de su fecha de nacimiento.</a:t>
            </a:r>
          </a:p>
          <a:p>
            <a:pPr algn="ctr">
              <a:lnSpc>
                <a:spcPts val="3260"/>
              </a:lnSpc>
              <a:spcBef>
                <a:spcPct val="0"/>
              </a:spcBef>
            </a:pPr>
            <a:r>
              <a:rPr lang="en-US" sz="2328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Usa la función TIMESTAMPDIFF para calcular la diferencia en años entre la fecha de nacimiento y la fecha actual (CURDATE()).</a:t>
            </a:r>
          </a:p>
          <a:p>
            <a:pPr algn="ctr">
              <a:lnSpc>
                <a:spcPts val="3260"/>
              </a:lnSpc>
              <a:spcBef>
                <a:spcPct val="0"/>
              </a:spcBef>
            </a:pPr>
            <a:r>
              <a:rPr lang="en-US" sz="2328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Uso: Permite mostrar la edad exacta en años para reportes o validaciones.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4692">
            <a:off x="14390325" y="5997438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0815">
            <a:off x="-3622968" y="7933836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815">
            <a:off x="16417923" y="-840754"/>
            <a:ext cx="3371815" cy="3738907"/>
          </a:xfrm>
          <a:custGeom>
            <a:avLst/>
            <a:gdLst/>
            <a:ahLst/>
            <a:cxnLst/>
            <a:rect r="r" b="b" t="t" l="l"/>
            <a:pathLst>
              <a:path h="3738907" w="3371815">
                <a:moveTo>
                  <a:pt x="0" y="0"/>
                </a:moveTo>
                <a:lnTo>
                  <a:pt x="3371815" y="0"/>
                </a:lnTo>
                <a:lnTo>
                  <a:pt x="3371815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9954" y="2288895"/>
            <a:ext cx="5377311" cy="6791234"/>
            <a:chOff x="0" y="0"/>
            <a:chExt cx="1416247" cy="17886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247" cy="1788638"/>
            </a:xfrm>
            <a:custGeom>
              <a:avLst/>
              <a:gdLst/>
              <a:ahLst/>
              <a:cxnLst/>
              <a:rect r="r" b="b" t="t" l="l"/>
              <a:pathLst>
                <a:path h="1788638" w="1416247">
                  <a:moveTo>
                    <a:pt x="24476" y="0"/>
                  </a:moveTo>
                  <a:lnTo>
                    <a:pt x="1391771" y="0"/>
                  </a:lnTo>
                  <a:cubicBezTo>
                    <a:pt x="1405289" y="0"/>
                    <a:pt x="1416247" y="10958"/>
                    <a:pt x="1416247" y="24476"/>
                  </a:cubicBezTo>
                  <a:lnTo>
                    <a:pt x="1416247" y="1764162"/>
                  </a:lnTo>
                  <a:cubicBezTo>
                    <a:pt x="1416247" y="1770654"/>
                    <a:pt x="1413668" y="1776879"/>
                    <a:pt x="1409078" y="1781469"/>
                  </a:cubicBezTo>
                  <a:cubicBezTo>
                    <a:pt x="1404488" y="1786059"/>
                    <a:pt x="1398262" y="1788638"/>
                    <a:pt x="1391771" y="1788638"/>
                  </a:cubicBezTo>
                  <a:lnTo>
                    <a:pt x="24476" y="1788638"/>
                  </a:lnTo>
                  <a:cubicBezTo>
                    <a:pt x="10958" y="1788638"/>
                    <a:pt x="0" y="1777680"/>
                    <a:pt x="0" y="1764162"/>
                  </a:cubicBezTo>
                  <a:lnTo>
                    <a:pt x="0" y="24476"/>
                  </a:lnTo>
                  <a:cubicBezTo>
                    <a:pt x="0" y="10958"/>
                    <a:pt x="10958" y="0"/>
                    <a:pt x="24476" y="0"/>
                  </a:cubicBezTo>
                  <a:close/>
                </a:path>
              </a:pathLst>
            </a:custGeom>
            <a:solidFill>
              <a:srgbClr val="539FBC">
                <a:alpha val="5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6247" cy="1826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171069" y="1596444"/>
            <a:ext cx="8056221" cy="61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fn_porcentaje_citas_canceladas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9954" y="2241270"/>
            <a:ext cx="5315771" cy="687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30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Calcula el porcentaje de citas que un paciente ha cancelado en relación al total de citas que ha tenido.</a:t>
            </a:r>
          </a:p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Primero cuenta el total de citas del paciente, luego cuenta cuántas de esas citas están con estado 'cancelada'. Divide las canceladas por el total y multiplica por 100 para obtener el porcentaje. Si el paciente no tiene citas, devuelve 0.</a:t>
            </a:r>
          </a:p>
          <a:p>
            <a:pPr algn="ctr">
              <a:lnSpc>
                <a:spcPts val="3222"/>
              </a:lnSpc>
              <a:spcBef>
                <a:spcPct val="0"/>
              </a:spcBef>
            </a:pPr>
            <a:r>
              <a:rPr lang="en-US" sz="230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Uso: Útil para evaluar la confiabilidad o compromiso del paciente con sus citas médicas.</a:t>
            </a:r>
          </a:p>
          <a:p>
            <a:pPr algn="ctr">
              <a:lnSpc>
                <a:spcPts val="3222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85151" y="19333"/>
            <a:ext cx="9374149" cy="10022586"/>
          </a:xfrm>
          <a:custGeom>
            <a:avLst/>
            <a:gdLst/>
            <a:ahLst/>
            <a:cxnLst/>
            <a:rect r="r" b="b" t="t" l="l"/>
            <a:pathLst>
              <a:path h="10022586" w="9374149">
                <a:moveTo>
                  <a:pt x="0" y="0"/>
                </a:moveTo>
                <a:lnTo>
                  <a:pt x="9374149" y="0"/>
                </a:lnTo>
                <a:lnTo>
                  <a:pt x="9374149" y="10022586"/>
                </a:lnTo>
                <a:lnTo>
                  <a:pt x="0" y="10022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4692">
            <a:off x="14390325" y="5997438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0815">
            <a:off x="-3622968" y="7933836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815">
            <a:off x="16417923" y="-840754"/>
            <a:ext cx="3371815" cy="3738907"/>
          </a:xfrm>
          <a:custGeom>
            <a:avLst/>
            <a:gdLst/>
            <a:ahLst/>
            <a:cxnLst/>
            <a:rect r="r" b="b" t="t" l="l"/>
            <a:pathLst>
              <a:path h="3738907" w="3371815">
                <a:moveTo>
                  <a:pt x="0" y="0"/>
                </a:moveTo>
                <a:lnTo>
                  <a:pt x="3371815" y="0"/>
                </a:lnTo>
                <a:lnTo>
                  <a:pt x="3371815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84003" y="2288895"/>
            <a:ext cx="5377311" cy="7525641"/>
            <a:chOff x="0" y="0"/>
            <a:chExt cx="1416247" cy="1982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247" cy="1982062"/>
            </a:xfrm>
            <a:custGeom>
              <a:avLst/>
              <a:gdLst/>
              <a:ahLst/>
              <a:cxnLst/>
              <a:rect r="r" b="b" t="t" l="l"/>
              <a:pathLst>
                <a:path h="1982062" w="1416247">
                  <a:moveTo>
                    <a:pt x="24476" y="0"/>
                  </a:moveTo>
                  <a:lnTo>
                    <a:pt x="1391771" y="0"/>
                  </a:lnTo>
                  <a:cubicBezTo>
                    <a:pt x="1405289" y="0"/>
                    <a:pt x="1416247" y="10958"/>
                    <a:pt x="1416247" y="24476"/>
                  </a:cubicBezTo>
                  <a:lnTo>
                    <a:pt x="1416247" y="1957586"/>
                  </a:lnTo>
                  <a:cubicBezTo>
                    <a:pt x="1416247" y="1971104"/>
                    <a:pt x="1405289" y="1982062"/>
                    <a:pt x="1391771" y="1982062"/>
                  </a:cubicBezTo>
                  <a:lnTo>
                    <a:pt x="24476" y="1982062"/>
                  </a:lnTo>
                  <a:cubicBezTo>
                    <a:pt x="10958" y="1982062"/>
                    <a:pt x="0" y="1971104"/>
                    <a:pt x="0" y="1957586"/>
                  </a:cubicBezTo>
                  <a:lnTo>
                    <a:pt x="0" y="24476"/>
                  </a:lnTo>
                  <a:cubicBezTo>
                    <a:pt x="0" y="10958"/>
                    <a:pt x="10958" y="0"/>
                    <a:pt x="24476" y="0"/>
                  </a:cubicBezTo>
                  <a:close/>
                </a:path>
              </a:pathLst>
            </a:custGeom>
            <a:solidFill>
              <a:srgbClr val="7F56A4">
                <a:alpha val="5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6247" cy="2020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885151" y="383350"/>
            <a:ext cx="8607377" cy="9714841"/>
          </a:xfrm>
          <a:custGeom>
            <a:avLst/>
            <a:gdLst/>
            <a:ahLst/>
            <a:cxnLst/>
            <a:rect r="r" b="b" t="t" l="l"/>
            <a:pathLst>
              <a:path h="9714841" w="8607377">
                <a:moveTo>
                  <a:pt x="0" y="0"/>
                </a:moveTo>
                <a:lnTo>
                  <a:pt x="8607377" y="0"/>
                </a:lnTo>
                <a:lnTo>
                  <a:pt x="8607377" y="9714840"/>
                </a:lnTo>
                <a:lnTo>
                  <a:pt x="0" y="9714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71069" y="1596444"/>
            <a:ext cx="8056221" cy="125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 fn_estado_riesgo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84003" y="2347256"/>
            <a:ext cx="5377311" cy="736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 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Ev</a:t>
            </a: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alúa el estado de riesgo de un paciente basado en la cantidad de diagnósticos “graves” registrados en su historial clínico.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Cuenta cuántos registros en el historial tienen la palabra "grave" en el diagnóstico.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·Si tiene 3 o más, retorna 'Alto riesgo'.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·Si tiene 1 o 2, retorna 'Riesgo moderado'.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·Si no tiene ninguno, retorna 'Sin riesgo'.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Uso: Proporciona una evaluación rápida y simple del riesgo médico para priorizar atención.</a:t>
            </a:r>
          </a:p>
          <a:p>
            <a:pPr algn="ctr">
              <a:lnSpc>
                <a:spcPts val="32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0414" y="844853"/>
            <a:ext cx="9936957" cy="140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1"/>
              </a:lnSpc>
            </a:pPr>
            <a:r>
              <a:rPr lang="en-US" b="true" sz="1052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Triggers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1943">
            <a:off x="17301535" y="-136779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23199" y="-1566513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5019" y="7721649"/>
            <a:ext cx="4626961" cy="5130703"/>
          </a:xfrm>
          <a:custGeom>
            <a:avLst/>
            <a:gdLst/>
            <a:ahLst/>
            <a:cxnLst/>
            <a:rect r="r" b="b" t="t" l="l"/>
            <a:pathLst>
              <a:path h="5130703" w="4626961">
                <a:moveTo>
                  <a:pt x="0" y="0"/>
                </a:moveTo>
                <a:lnTo>
                  <a:pt x="4626961" y="0"/>
                </a:lnTo>
                <a:lnTo>
                  <a:pt x="4626961" y="5130702"/>
                </a:lnTo>
                <a:lnTo>
                  <a:pt x="0" y="5130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3896" y="3178211"/>
            <a:ext cx="9907972" cy="431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Au</a:t>
            </a:r>
            <a:r>
              <a:rPr lang="en-US" sz="4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tomatiza acciones clave del sistema, como registrar auditorías, controlar el stock de medicamentos y guardar cambios importantes en los historiales clínicos, sin intervención manual.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5956">
            <a:off x="14375760" y="-4009715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9442" y="177751"/>
            <a:ext cx="6959858" cy="9899360"/>
          </a:xfrm>
          <a:custGeom>
            <a:avLst/>
            <a:gdLst/>
            <a:ahLst/>
            <a:cxnLst/>
            <a:rect r="r" b="b" t="t" l="l"/>
            <a:pathLst>
              <a:path h="9899360" w="6959858">
                <a:moveTo>
                  <a:pt x="0" y="0"/>
                </a:moveTo>
                <a:lnTo>
                  <a:pt x="6959858" y="0"/>
                </a:lnTo>
                <a:lnTo>
                  <a:pt x="6959858" y="9899360"/>
                </a:lnTo>
                <a:lnTo>
                  <a:pt x="0" y="98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61" r="0" b="-29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3951"/>
            <a:ext cx="10225005" cy="111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43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1. tr_auditoria_delete_paciente: </a:t>
            </a:r>
          </a:p>
          <a:p>
            <a:pPr algn="l">
              <a:lnSpc>
                <a:spcPts val="43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468896" y="2552274"/>
            <a:ext cx="7675104" cy="6411782"/>
            <a:chOff x="0" y="0"/>
            <a:chExt cx="2021427" cy="1688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1427" cy="1688700"/>
            </a:xfrm>
            <a:custGeom>
              <a:avLst/>
              <a:gdLst/>
              <a:ahLst/>
              <a:cxnLst/>
              <a:rect r="r" b="b" t="t" l="l"/>
              <a:pathLst>
                <a:path h="1688700" w="2021427">
                  <a:moveTo>
                    <a:pt x="17148" y="0"/>
                  </a:moveTo>
                  <a:lnTo>
                    <a:pt x="2004279" y="0"/>
                  </a:lnTo>
                  <a:cubicBezTo>
                    <a:pt x="2013749" y="0"/>
                    <a:pt x="2021427" y="7677"/>
                    <a:pt x="2021427" y="17148"/>
                  </a:cubicBezTo>
                  <a:lnTo>
                    <a:pt x="2021427" y="1671552"/>
                  </a:lnTo>
                  <a:cubicBezTo>
                    <a:pt x="2021427" y="1681022"/>
                    <a:pt x="2013749" y="1688700"/>
                    <a:pt x="2004279" y="1688700"/>
                  </a:cubicBezTo>
                  <a:lnTo>
                    <a:pt x="17148" y="1688700"/>
                  </a:lnTo>
                  <a:cubicBezTo>
                    <a:pt x="7677" y="1688700"/>
                    <a:pt x="0" y="1681022"/>
                    <a:pt x="0" y="1671552"/>
                  </a:cubicBezTo>
                  <a:lnTo>
                    <a:pt x="0" y="17148"/>
                  </a:lnTo>
                  <a:cubicBezTo>
                    <a:pt x="0" y="7677"/>
                    <a:pt x="7677" y="0"/>
                    <a:pt x="17148" y="0"/>
                  </a:cubicBezTo>
                  <a:close/>
                </a:path>
              </a:pathLst>
            </a:custGeom>
            <a:solidFill>
              <a:srgbClr val="F9E156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1427" cy="172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8896" y="2765526"/>
            <a:ext cx="7675104" cy="592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b="true" sz="3065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hace:?</a:t>
            </a:r>
          </a:p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b="true" sz="3065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Este trigger se activa después de eliminar un paciente. </a:t>
            </a:r>
          </a:p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b="true" sz="3065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Cómo funciona: Su función es registrar en la tabla log_acciones la información del usuario que realizó la acción, la IP, el rol, el nombre de la tabla afectada y el ID del paciente eliminado. Esto permite mantener un historial de auditoría de las eliminaciones realizadas.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8366" y="677426"/>
            <a:ext cx="11637419" cy="12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02203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Consultas de control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3437" y="2523415"/>
            <a:ext cx="13321581" cy="740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9"/>
              </a:lnSpc>
              <a:spcBef>
                <a:spcPct val="0"/>
              </a:spcBef>
            </a:pPr>
            <a:r>
              <a:rPr lang="en-US" sz="3521">
                <a:solidFill>
                  <a:srgbClr val="022033"/>
                </a:solidFill>
                <a:latin typeface="Montserrat"/>
                <a:ea typeface="Montserrat"/>
                <a:cs typeface="Montserrat"/>
                <a:sym typeface="Montserrat"/>
              </a:rPr>
              <a:t>Las consultas de control permiten monitorear el comportamiento del sistema y verificar que las acciones importantes (como inserciones, eliminaciones o actualizaciones) se registren correctamente.</a:t>
            </a:r>
          </a:p>
          <a:p>
            <a:pPr algn="ctr" marL="760191" indent="-380095" lvl="1">
              <a:lnSpc>
                <a:spcPts val="4929"/>
              </a:lnSpc>
              <a:spcBef>
                <a:spcPct val="0"/>
              </a:spcBef>
              <a:buFont typeface="Arial"/>
              <a:buChar char="•"/>
            </a:pPr>
            <a:r>
              <a:rPr lang="en-US" sz="3521">
                <a:solidFill>
                  <a:srgbClr val="022033"/>
                </a:solidFill>
                <a:latin typeface="Montserrat"/>
                <a:ea typeface="Montserrat"/>
                <a:cs typeface="Montserrat"/>
                <a:sym typeface="Montserrat"/>
              </a:rPr>
              <a:t>Revisar el historial de acciones de usuarios en la tabla log_acciones.</a:t>
            </a:r>
          </a:p>
          <a:p>
            <a:pPr algn="ctr" marL="760191" indent="-380095" lvl="1">
              <a:lnSpc>
                <a:spcPts val="4929"/>
              </a:lnSpc>
              <a:spcBef>
                <a:spcPct val="0"/>
              </a:spcBef>
              <a:buFont typeface="Arial"/>
              <a:buChar char="•"/>
            </a:pPr>
            <a:r>
              <a:rPr lang="en-US" sz="3521">
                <a:solidFill>
                  <a:srgbClr val="022033"/>
                </a:solidFill>
                <a:latin typeface="Montserrat"/>
                <a:ea typeface="Montserrat"/>
                <a:cs typeface="Montserrat"/>
                <a:sym typeface="Montserrat"/>
              </a:rPr>
              <a:t>Ver las notificaciones automáticas generadas por triggers (como citas nuevas).</a:t>
            </a:r>
          </a:p>
          <a:p>
            <a:pPr algn="ctr" marL="760191" indent="-380095" lvl="1">
              <a:lnSpc>
                <a:spcPts val="4929"/>
              </a:lnSpc>
              <a:spcBef>
                <a:spcPct val="0"/>
              </a:spcBef>
              <a:buFont typeface="Arial"/>
              <a:buChar char="•"/>
            </a:pPr>
            <a:r>
              <a:rPr lang="en-US" sz="3521">
                <a:solidFill>
                  <a:srgbClr val="022033"/>
                </a:solidFill>
                <a:latin typeface="Montserrat"/>
                <a:ea typeface="Montserrat"/>
                <a:cs typeface="Montserrat"/>
                <a:sym typeface="Montserrat"/>
              </a:rPr>
              <a:t>Consultar los cambios realizados en diagnósticos médicos (tabla historial_cambios).</a:t>
            </a:r>
          </a:p>
          <a:p>
            <a:pPr algn="ctr" marL="760191" indent="-380095" lvl="1">
              <a:lnSpc>
                <a:spcPts val="4929"/>
              </a:lnSpc>
              <a:spcBef>
                <a:spcPct val="0"/>
              </a:spcBef>
              <a:buFont typeface="Arial"/>
              <a:buChar char="•"/>
            </a:pPr>
            <a:r>
              <a:rPr lang="en-US" sz="3521">
                <a:solidFill>
                  <a:srgbClr val="022033"/>
                </a:solidFill>
                <a:latin typeface="Montserrat"/>
                <a:ea typeface="Montserrat"/>
                <a:cs typeface="Montserrat"/>
                <a:sym typeface="Montserrat"/>
              </a:rPr>
              <a:t>Asegurar la trazabilidad de los datos sensibles.</a:t>
            </a:r>
          </a:p>
          <a:p>
            <a:pPr algn="ctr">
              <a:lnSpc>
                <a:spcPts val="49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0359" y="778402"/>
            <a:ext cx="13225163" cy="90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·SELECT * FROM log_acciones ORDER BY fecha DESC;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7139" y="1883101"/>
            <a:ext cx="14133702" cy="4100284"/>
            <a:chOff x="0" y="0"/>
            <a:chExt cx="3722457" cy="10799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22457" cy="1079910"/>
            </a:xfrm>
            <a:custGeom>
              <a:avLst/>
              <a:gdLst/>
              <a:ahLst/>
              <a:cxnLst/>
              <a:rect r="r" b="b" t="t" l="l"/>
              <a:pathLst>
                <a:path h="1079910" w="3722457">
                  <a:moveTo>
                    <a:pt x="9312" y="0"/>
                  </a:moveTo>
                  <a:lnTo>
                    <a:pt x="3713145" y="0"/>
                  </a:lnTo>
                  <a:cubicBezTo>
                    <a:pt x="3715614" y="0"/>
                    <a:pt x="3717983" y="981"/>
                    <a:pt x="3719729" y="2727"/>
                  </a:cubicBezTo>
                  <a:cubicBezTo>
                    <a:pt x="3721476" y="4474"/>
                    <a:pt x="3722457" y="6842"/>
                    <a:pt x="3722457" y="9312"/>
                  </a:cubicBezTo>
                  <a:lnTo>
                    <a:pt x="3722457" y="1070598"/>
                  </a:lnTo>
                  <a:cubicBezTo>
                    <a:pt x="3722457" y="1073068"/>
                    <a:pt x="3721476" y="1075436"/>
                    <a:pt x="3719729" y="1077183"/>
                  </a:cubicBezTo>
                  <a:cubicBezTo>
                    <a:pt x="3717983" y="1078929"/>
                    <a:pt x="3715614" y="1079910"/>
                    <a:pt x="3713145" y="1079910"/>
                  </a:cubicBezTo>
                  <a:lnTo>
                    <a:pt x="9312" y="1079910"/>
                  </a:lnTo>
                  <a:cubicBezTo>
                    <a:pt x="6842" y="1079910"/>
                    <a:pt x="4474" y="1078929"/>
                    <a:pt x="2727" y="1077183"/>
                  </a:cubicBezTo>
                  <a:cubicBezTo>
                    <a:pt x="981" y="1075436"/>
                    <a:pt x="0" y="1073068"/>
                    <a:pt x="0" y="1070598"/>
                  </a:cubicBezTo>
                  <a:lnTo>
                    <a:pt x="0" y="9312"/>
                  </a:lnTo>
                  <a:cubicBezTo>
                    <a:pt x="0" y="6842"/>
                    <a:pt x="981" y="4474"/>
                    <a:pt x="2727" y="2727"/>
                  </a:cubicBezTo>
                  <a:cubicBezTo>
                    <a:pt x="4474" y="981"/>
                    <a:pt x="6842" y="0"/>
                    <a:pt x="9312" y="0"/>
                  </a:cubicBezTo>
                  <a:close/>
                </a:path>
              </a:pathLst>
            </a:custGeom>
            <a:solidFill>
              <a:srgbClr val="ED9AC2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22457" cy="111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8489" y="5983385"/>
            <a:ext cx="15649511" cy="4303615"/>
          </a:xfrm>
          <a:custGeom>
            <a:avLst/>
            <a:gdLst/>
            <a:ahLst/>
            <a:cxnLst/>
            <a:rect r="r" b="b" t="t" l="l"/>
            <a:pathLst>
              <a:path h="4303615" w="15649511">
                <a:moveTo>
                  <a:pt x="0" y="0"/>
                </a:moveTo>
                <a:lnTo>
                  <a:pt x="15649511" y="0"/>
                </a:lnTo>
                <a:lnTo>
                  <a:pt x="15649511" y="4303615"/>
                </a:lnTo>
                <a:lnTo>
                  <a:pt x="0" y="430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0359" y="2494556"/>
            <a:ext cx="13681153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Muestra todos los registros de la tabla log_acciones, que contiene el historial de acciones realizadas (INSERT, UPDATE, DELETE, etc.).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ordenan de más reciente a más antiguo gracias a ORDER BY fecha DESC.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¿Para qué sirve?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Para auditar qué usuarios hicieron qué cambios y cuándo.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Ayuda a llevar el control y trazabilidad de operaciones sensibles en el sistema.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47412" y="1276773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u="sng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  <a:hlinkClick r:id="rId2" action="ppaction://hlinksldjump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7412" y="2961762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u="sng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  <a:hlinkClick r:id="rId3" action="ppaction://hlinksldjump"/>
              </a:rPr>
              <a:t>OBJETIVOS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7412" y="4700009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u="sng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  <a:hlinkClick r:id="rId4" action="ppaction://hlinksldjump"/>
              </a:rPr>
              <a:t>DESCRIPCIÓN GENERAL DEL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7412" y="6445491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u="sng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  <a:hlinkClick r:id="rId5" action="ppaction://hlinksldjump"/>
              </a:rPr>
              <a:t>COMPONENTES TÉCNICOS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47412" y="8122764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RESULTADOS Y PRUEBAS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6207" y="383328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6207" y="2068317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6207" y="3806564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6207" y="5552046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6207" y="7229319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0901" y="4057650"/>
            <a:ext cx="7428967" cy="234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Índice de </a:t>
            </a:r>
          </a:p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contenidos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7412" y="9580259"/>
            <a:ext cx="7790132" cy="39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6207" y="8686814"/>
            <a:ext cx="7012541" cy="10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b="true" sz="7099" spc="141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2121943">
            <a:off x="-3644232" y="5130979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139" y="1883101"/>
            <a:ext cx="14133702" cy="4100284"/>
            <a:chOff x="0" y="0"/>
            <a:chExt cx="3722457" cy="1079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2457" cy="1079910"/>
            </a:xfrm>
            <a:custGeom>
              <a:avLst/>
              <a:gdLst/>
              <a:ahLst/>
              <a:cxnLst/>
              <a:rect r="r" b="b" t="t" l="l"/>
              <a:pathLst>
                <a:path h="1079910" w="3722457">
                  <a:moveTo>
                    <a:pt x="9312" y="0"/>
                  </a:moveTo>
                  <a:lnTo>
                    <a:pt x="3713145" y="0"/>
                  </a:lnTo>
                  <a:cubicBezTo>
                    <a:pt x="3715614" y="0"/>
                    <a:pt x="3717983" y="981"/>
                    <a:pt x="3719729" y="2727"/>
                  </a:cubicBezTo>
                  <a:cubicBezTo>
                    <a:pt x="3721476" y="4474"/>
                    <a:pt x="3722457" y="6842"/>
                    <a:pt x="3722457" y="9312"/>
                  </a:cubicBezTo>
                  <a:lnTo>
                    <a:pt x="3722457" y="1070598"/>
                  </a:lnTo>
                  <a:cubicBezTo>
                    <a:pt x="3722457" y="1073068"/>
                    <a:pt x="3721476" y="1075436"/>
                    <a:pt x="3719729" y="1077183"/>
                  </a:cubicBezTo>
                  <a:cubicBezTo>
                    <a:pt x="3717983" y="1078929"/>
                    <a:pt x="3715614" y="1079910"/>
                    <a:pt x="3713145" y="1079910"/>
                  </a:cubicBezTo>
                  <a:lnTo>
                    <a:pt x="9312" y="1079910"/>
                  </a:lnTo>
                  <a:cubicBezTo>
                    <a:pt x="6842" y="1079910"/>
                    <a:pt x="4474" y="1078929"/>
                    <a:pt x="2727" y="1077183"/>
                  </a:cubicBezTo>
                  <a:cubicBezTo>
                    <a:pt x="981" y="1075436"/>
                    <a:pt x="0" y="1073068"/>
                    <a:pt x="0" y="1070598"/>
                  </a:cubicBezTo>
                  <a:lnTo>
                    <a:pt x="0" y="9312"/>
                  </a:lnTo>
                  <a:cubicBezTo>
                    <a:pt x="0" y="6842"/>
                    <a:pt x="981" y="4474"/>
                    <a:pt x="2727" y="2727"/>
                  </a:cubicBezTo>
                  <a:cubicBezTo>
                    <a:pt x="4474" y="981"/>
                    <a:pt x="6842" y="0"/>
                    <a:pt x="9312" y="0"/>
                  </a:cubicBezTo>
                  <a:close/>
                </a:path>
              </a:pathLst>
            </a:custGeom>
            <a:solidFill>
              <a:srgbClr val="C1FF72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22457" cy="111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79525" y="5983385"/>
            <a:ext cx="13108077" cy="4070676"/>
          </a:xfrm>
          <a:custGeom>
            <a:avLst/>
            <a:gdLst/>
            <a:ahLst/>
            <a:cxnLst/>
            <a:rect r="r" b="b" t="t" l="l"/>
            <a:pathLst>
              <a:path h="4070676" w="13108077">
                <a:moveTo>
                  <a:pt x="0" y="0"/>
                </a:moveTo>
                <a:lnTo>
                  <a:pt x="13108077" y="0"/>
                </a:lnTo>
                <a:lnTo>
                  <a:pt x="13108077" y="4070676"/>
                </a:lnTo>
                <a:lnTo>
                  <a:pt x="0" y="407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4" t="0" r="-308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0359" y="778402"/>
            <a:ext cx="13800483" cy="86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3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·SELECT * FROM r_notificaciones ORDER BY fecha DESC;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0359" y="2494556"/>
            <a:ext cx="13681153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Recupera todos los mensajes almacenados en la tabla r_notificaciones.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También están ordenados desde los más recientes.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¿Para qué sirve?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Es útil para ver notificaciones generadas automáticamente por triggers, por ejemplo cuando se agenda una nueva cita médica.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6292">
            <a:off x="16139073" y="-2015502"/>
            <a:ext cx="4511165" cy="6723959"/>
          </a:xfrm>
          <a:custGeom>
            <a:avLst/>
            <a:gdLst/>
            <a:ahLst/>
            <a:cxnLst/>
            <a:rect r="r" b="b" t="t" l="l"/>
            <a:pathLst>
              <a:path h="6723959" w="4511165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139" y="1883101"/>
            <a:ext cx="14133702" cy="4100284"/>
            <a:chOff x="0" y="0"/>
            <a:chExt cx="3722457" cy="1079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2457" cy="1079910"/>
            </a:xfrm>
            <a:custGeom>
              <a:avLst/>
              <a:gdLst/>
              <a:ahLst/>
              <a:cxnLst/>
              <a:rect r="r" b="b" t="t" l="l"/>
              <a:pathLst>
                <a:path h="1079910" w="3722457">
                  <a:moveTo>
                    <a:pt x="9312" y="0"/>
                  </a:moveTo>
                  <a:lnTo>
                    <a:pt x="3713145" y="0"/>
                  </a:lnTo>
                  <a:cubicBezTo>
                    <a:pt x="3715614" y="0"/>
                    <a:pt x="3717983" y="981"/>
                    <a:pt x="3719729" y="2727"/>
                  </a:cubicBezTo>
                  <a:cubicBezTo>
                    <a:pt x="3721476" y="4474"/>
                    <a:pt x="3722457" y="6842"/>
                    <a:pt x="3722457" y="9312"/>
                  </a:cubicBezTo>
                  <a:lnTo>
                    <a:pt x="3722457" y="1070598"/>
                  </a:lnTo>
                  <a:cubicBezTo>
                    <a:pt x="3722457" y="1073068"/>
                    <a:pt x="3721476" y="1075436"/>
                    <a:pt x="3719729" y="1077183"/>
                  </a:cubicBezTo>
                  <a:cubicBezTo>
                    <a:pt x="3717983" y="1078929"/>
                    <a:pt x="3715614" y="1079910"/>
                    <a:pt x="3713145" y="1079910"/>
                  </a:cubicBezTo>
                  <a:lnTo>
                    <a:pt x="9312" y="1079910"/>
                  </a:lnTo>
                  <a:cubicBezTo>
                    <a:pt x="6842" y="1079910"/>
                    <a:pt x="4474" y="1078929"/>
                    <a:pt x="2727" y="1077183"/>
                  </a:cubicBezTo>
                  <a:cubicBezTo>
                    <a:pt x="981" y="1075436"/>
                    <a:pt x="0" y="1073068"/>
                    <a:pt x="0" y="1070598"/>
                  </a:cubicBezTo>
                  <a:lnTo>
                    <a:pt x="0" y="9312"/>
                  </a:lnTo>
                  <a:cubicBezTo>
                    <a:pt x="0" y="6842"/>
                    <a:pt x="981" y="4474"/>
                    <a:pt x="2727" y="2727"/>
                  </a:cubicBezTo>
                  <a:cubicBezTo>
                    <a:pt x="4474" y="981"/>
                    <a:pt x="6842" y="0"/>
                    <a:pt x="9312" y="0"/>
                  </a:cubicBezTo>
                  <a:close/>
                </a:path>
              </a:pathLst>
            </a:custGeom>
            <a:solidFill>
              <a:srgbClr val="00BF63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22457" cy="111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0359" y="2494556"/>
            <a:ext cx="13681153" cy="378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Consulta los cambios realizados en los diagnósticos médicos registrados en la tabla historial_clinico.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 ordenan por fecha_cambio de manera descendente.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¿Para qué sirve?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Permite ver qué diagnóstico fue modificado, cuál era el anterior, cuál es el nuevo y verificar su integridad y control de información clínica sensible.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7139" y="6759851"/>
            <a:ext cx="20324474" cy="2845426"/>
          </a:xfrm>
          <a:custGeom>
            <a:avLst/>
            <a:gdLst/>
            <a:ahLst/>
            <a:cxnLst/>
            <a:rect r="r" b="b" t="t" l="l"/>
            <a:pathLst>
              <a:path h="2845426" w="20324474">
                <a:moveTo>
                  <a:pt x="0" y="0"/>
                </a:moveTo>
                <a:lnTo>
                  <a:pt x="20324475" y="0"/>
                </a:lnTo>
                <a:lnTo>
                  <a:pt x="20324475" y="2845427"/>
                </a:lnTo>
                <a:lnTo>
                  <a:pt x="0" y="284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0359" y="778402"/>
            <a:ext cx="15207243" cy="128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33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·SELECT * FROM historial_cambios ORDER BY fecha_cambio DESC;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581" y="150980"/>
            <a:ext cx="4372659" cy="4878220"/>
          </a:xfrm>
          <a:custGeom>
            <a:avLst/>
            <a:gdLst/>
            <a:ahLst/>
            <a:cxnLst/>
            <a:rect r="r" b="b" t="t" l="l"/>
            <a:pathLst>
              <a:path h="4878220" w="4372659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1828" y="1645233"/>
            <a:ext cx="11660684" cy="94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b="true" sz="7199">
                <a:solidFill>
                  <a:srgbClr val="2B399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Índices y Optimización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9520" y="3387805"/>
            <a:ext cx="12713210" cy="235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  <a:spcBef>
                <a:spcPct val="0"/>
              </a:spcBef>
            </a:pPr>
            <a:r>
              <a:rPr lang="en-US" sz="36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 implementaron índices simples y compuestos, análisis con 'EXPLAIN', y simulación de carga con más de 500 registros. Se comparó el rendimiento antes y después de optimizar con mediciones de tiempo de respuesta.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600" y="6330415"/>
            <a:ext cx="14325130" cy="266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b="true" sz="4099">
                <a:solidFill>
                  <a:srgbClr val="2B399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Beneficios logrados:</a:t>
            </a:r>
          </a:p>
          <a:p>
            <a:pPr algn="ctr">
              <a:lnSpc>
                <a:spcPts val="3400"/>
              </a:lnSpc>
              <a:spcBef>
                <a:spcPct val="0"/>
              </a:spcBef>
            </a:pPr>
          </a:p>
          <a:p>
            <a:pPr algn="l" marL="734061" indent="-367031" lvl="1">
              <a:lnSpc>
                <a:spcPts val="3400"/>
              </a:lnSpc>
              <a:buFont typeface="Arial"/>
              <a:buChar char="•"/>
            </a:pPr>
            <a:r>
              <a:rPr lang="en-US" sz="3400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Consultas hasta 10 veces más rápidas.</a:t>
            </a:r>
          </a:p>
          <a:p>
            <a:pPr algn="l" marL="734061" indent="-367031" lvl="1">
              <a:lnSpc>
                <a:spcPts val="3400"/>
              </a:lnSpc>
              <a:buFont typeface="Arial"/>
              <a:buChar char="•"/>
            </a:pPr>
            <a:r>
              <a:rPr lang="en-US" sz="3400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Mejor rendimiento en reportes, historiales y búsquedas por fecha.</a:t>
            </a:r>
          </a:p>
          <a:p>
            <a:pPr algn="l" marL="734061" indent="-367031" lvl="1">
              <a:lnSpc>
                <a:spcPts val="3400"/>
              </a:lnSpc>
              <a:buFont typeface="Arial"/>
              <a:buChar char="•"/>
            </a:pPr>
            <a:r>
              <a:rPr lang="en-US" sz="3400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Reducción de carga al servidor en tablas con 500+ registros.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8500621" cy="988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Índices Simples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7967" y="4911881"/>
            <a:ext cx="10470882" cy="28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908" indent="-407954" lvl="1">
              <a:lnSpc>
                <a:spcPts val="3779"/>
              </a:lnSpc>
              <a:buFont typeface="Arial"/>
              <a:buChar char="•"/>
            </a:pPr>
            <a:r>
              <a:rPr lang="en-US" sz="377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NOW() → obtiene la hora actual.</a:t>
            </a:r>
          </a:p>
          <a:p>
            <a:pPr algn="l" marL="815908" indent="-407954" lvl="1">
              <a:lnSpc>
                <a:spcPts val="3779"/>
              </a:lnSpc>
              <a:buFont typeface="Arial"/>
              <a:buChar char="•"/>
            </a:pPr>
            <a:r>
              <a:rPr lang="en-US" sz="377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SET @start_time = NOW(); → guarda la hora antes de ejecutar la consulta.</a:t>
            </a:r>
          </a:p>
          <a:p>
            <a:pPr algn="l" marL="815908" indent="-407954" lvl="1">
              <a:lnSpc>
                <a:spcPts val="3779"/>
              </a:lnSpc>
              <a:buFont typeface="Arial"/>
              <a:buChar char="•"/>
            </a:pPr>
            <a:r>
              <a:rPr lang="en-US" sz="377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TIMEDIFF() → calcula la diferencia entre la hora actual y la de inicio para saber cuánto tardó la consulta.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2181" y="3707196"/>
            <a:ext cx="4238088" cy="56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b="true" sz="43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Medir tiempos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8336" y="2342655"/>
            <a:ext cx="5835741" cy="87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  <a:r>
              <a:rPr lang="en-US" b="true" sz="2300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 CREATE INDEX idx_pacientes_nombre ON pacientes(nombre);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52241" y="3313131"/>
            <a:ext cx="4573889" cy="6138096"/>
            <a:chOff x="0" y="0"/>
            <a:chExt cx="1204646" cy="16166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646" cy="1616618"/>
            </a:xfrm>
            <a:custGeom>
              <a:avLst/>
              <a:gdLst/>
              <a:ahLst/>
              <a:cxnLst/>
              <a:rect r="r" b="b" t="t" l="l"/>
              <a:pathLst>
                <a:path h="1616618" w="1204646">
                  <a:moveTo>
                    <a:pt x="28775" y="0"/>
                  </a:moveTo>
                  <a:lnTo>
                    <a:pt x="1175871" y="0"/>
                  </a:lnTo>
                  <a:cubicBezTo>
                    <a:pt x="1191763" y="0"/>
                    <a:pt x="1204646" y="12883"/>
                    <a:pt x="1204646" y="28775"/>
                  </a:cubicBezTo>
                  <a:lnTo>
                    <a:pt x="1204646" y="1587843"/>
                  </a:lnTo>
                  <a:cubicBezTo>
                    <a:pt x="1204646" y="1603735"/>
                    <a:pt x="1191763" y="1616618"/>
                    <a:pt x="1175871" y="1616618"/>
                  </a:cubicBezTo>
                  <a:lnTo>
                    <a:pt x="28775" y="1616618"/>
                  </a:lnTo>
                  <a:cubicBezTo>
                    <a:pt x="12883" y="1616618"/>
                    <a:pt x="0" y="1603735"/>
                    <a:pt x="0" y="1587843"/>
                  </a:cubicBezTo>
                  <a:lnTo>
                    <a:pt x="0" y="28775"/>
                  </a:lnTo>
                  <a:cubicBezTo>
                    <a:pt x="0" y="12883"/>
                    <a:pt x="12883" y="0"/>
                    <a:pt x="28775" y="0"/>
                  </a:cubicBezTo>
                  <a:close/>
                </a:path>
              </a:pathLst>
            </a:custGeom>
            <a:solidFill>
              <a:srgbClr val="83FCFF">
                <a:alpha val="2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04646" cy="1654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52241" y="3688126"/>
            <a:ext cx="4513790" cy="559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sz="29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sz="29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Crea un índice simple sobre la columna nombre de la tabla pacientes, con el nombre idx_pacientes_nombre.</a:t>
            </a:r>
          </a:p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sz="29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Cuando haces una consulta como: SELECT * FROM pacientes ORDER BY nombre;</a:t>
            </a:r>
          </a:p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sz="29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Va directo al dato o rango buscado, sin recorrer todo.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4077" y="2342655"/>
            <a:ext cx="5835741" cy="116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7" indent="-248289" lvl="1">
              <a:lnSpc>
                <a:spcPts val="2300"/>
              </a:lnSpc>
              <a:buFont typeface="Arial"/>
              <a:buChar char="•"/>
            </a:pPr>
            <a:r>
              <a:rPr lang="en-US" b="true" sz="2300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·CREATE INDEX idx_medicos_especialidad ON medicos(especialidad_id);</a:t>
            </a:r>
          </a:p>
          <a:p>
            <a:pPr algn="ctr">
              <a:lnSpc>
                <a:spcPts val="23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210035" y="3506058"/>
            <a:ext cx="4851836" cy="5945169"/>
            <a:chOff x="0" y="0"/>
            <a:chExt cx="1277850" cy="15658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7850" cy="1565806"/>
            </a:xfrm>
            <a:custGeom>
              <a:avLst/>
              <a:gdLst/>
              <a:ahLst/>
              <a:cxnLst/>
              <a:rect r="r" b="b" t="t" l="l"/>
              <a:pathLst>
                <a:path h="1565806" w="1277850">
                  <a:moveTo>
                    <a:pt x="27126" y="0"/>
                  </a:moveTo>
                  <a:lnTo>
                    <a:pt x="1250723" y="0"/>
                  </a:lnTo>
                  <a:cubicBezTo>
                    <a:pt x="1265705" y="0"/>
                    <a:pt x="1277850" y="12145"/>
                    <a:pt x="1277850" y="27126"/>
                  </a:cubicBezTo>
                  <a:lnTo>
                    <a:pt x="1277850" y="1538679"/>
                  </a:lnTo>
                  <a:cubicBezTo>
                    <a:pt x="1277850" y="1553661"/>
                    <a:pt x="1265705" y="1565806"/>
                    <a:pt x="1250723" y="1565806"/>
                  </a:cubicBezTo>
                  <a:lnTo>
                    <a:pt x="27126" y="1565806"/>
                  </a:lnTo>
                  <a:cubicBezTo>
                    <a:pt x="12145" y="1565806"/>
                    <a:pt x="0" y="1553661"/>
                    <a:pt x="0" y="1538679"/>
                  </a:cubicBezTo>
                  <a:lnTo>
                    <a:pt x="0" y="27126"/>
                  </a:lnTo>
                  <a:cubicBezTo>
                    <a:pt x="0" y="12145"/>
                    <a:pt x="12145" y="0"/>
                    <a:pt x="27126" y="0"/>
                  </a:cubicBezTo>
                  <a:close/>
                </a:path>
              </a:pathLst>
            </a:custGeom>
            <a:solidFill>
              <a:srgbClr val="83FCFF">
                <a:alpha val="2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77850" cy="1603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10035" y="3553683"/>
            <a:ext cx="4851836" cy="568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Permite acelerar las consultas que filtran médicos por su especialidad.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El índice organiza los datos por especialidad_id, por lo que cuando haces una consulta como: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SELECT * FROM medicos WHERE especialidad_id = 3;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Usa el índice para ir directamente a las filas que tienen ese valor, sin escanear toda la tabla.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6523127" y="275009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2338095" y="2342655"/>
            <a:ext cx="5835741" cy="87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·CREATE INDEX idx_citas_fecha ON citas(fecha);</a:t>
            </a:r>
          </a:p>
          <a:p>
            <a:pPr algn="ctr">
              <a:lnSpc>
                <a:spcPts val="23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044054" y="3506058"/>
            <a:ext cx="4851836" cy="4041582"/>
            <a:chOff x="0" y="0"/>
            <a:chExt cx="1277850" cy="10644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7850" cy="1064450"/>
            </a:xfrm>
            <a:custGeom>
              <a:avLst/>
              <a:gdLst/>
              <a:ahLst/>
              <a:cxnLst/>
              <a:rect r="r" b="b" t="t" l="l"/>
              <a:pathLst>
                <a:path h="1064450" w="1277850">
                  <a:moveTo>
                    <a:pt x="27126" y="0"/>
                  </a:moveTo>
                  <a:lnTo>
                    <a:pt x="1250723" y="0"/>
                  </a:lnTo>
                  <a:cubicBezTo>
                    <a:pt x="1265705" y="0"/>
                    <a:pt x="1277850" y="12145"/>
                    <a:pt x="1277850" y="27126"/>
                  </a:cubicBezTo>
                  <a:lnTo>
                    <a:pt x="1277850" y="1037323"/>
                  </a:lnTo>
                  <a:cubicBezTo>
                    <a:pt x="1277850" y="1052305"/>
                    <a:pt x="1265705" y="1064450"/>
                    <a:pt x="1250723" y="1064450"/>
                  </a:cubicBezTo>
                  <a:lnTo>
                    <a:pt x="27126" y="1064450"/>
                  </a:lnTo>
                  <a:cubicBezTo>
                    <a:pt x="12145" y="1064450"/>
                    <a:pt x="0" y="1052305"/>
                    <a:pt x="0" y="1037323"/>
                  </a:cubicBezTo>
                  <a:lnTo>
                    <a:pt x="0" y="27126"/>
                  </a:lnTo>
                  <a:cubicBezTo>
                    <a:pt x="0" y="12145"/>
                    <a:pt x="12145" y="0"/>
                    <a:pt x="27126" y="0"/>
                  </a:cubicBezTo>
                  <a:close/>
                </a:path>
              </a:pathLst>
            </a:custGeom>
            <a:solidFill>
              <a:srgbClr val="83FCFF">
                <a:alpha val="27843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77850" cy="110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044054" y="3553683"/>
            <a:ext cx="4851836" cy="368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Mejora el rendimiento al buscar o ordenar citas por fecha.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SELECT * FROM citas ORDER BY fecha DESC;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685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El índice hace que estas operaciones sean mucho más rápidas</a:t>
            </a:r>
          </a:p>
          <a:p>
            <a:pPr algn="ctr">
              <a:lnSpc>
                <a:spcPts val="2685"/>
              </a:lnSpc>
              <a:spcBef>
                <a:spcPct val="0"/>
              </a:spcBef>
            </a:pPr>
          </a:p>
        </p:txBody>
      </p:sp>
      <p:sp>
        <p:nvSpPr>
          <p:cNvPr name="AutoShape 19" id="19"/>
          <p:cNvSpPr/>
          <p:nvPr/>
        </p:nvSpPr>
        <p:spPr>
          <a:xfrm flipV="true">
            <a:off x="12358867" y="275009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643379" y="582274"/>
            <a:ext cx="8500621" cy="90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0"/>
              </a:lnSpc>
            </a:pPr>
            <a:r>
              <a:rPr lang="en-US" sz="67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Índices Simples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983" y="2692504"/>
            <a:ext cx="6755422" cy="5605243"/>
            <a:chOff x="0" y="0"/>
            <a:chExt cx="1779206" cy="1476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9206" cy="1476278"/>
            </a:xfrm>
            <a:custGeom>
              <a:avLst/>
              <a:gdLst/>
              <a:ahLst/>
              <a:cxnLst/>
              <a:rect r="r" b="b" t="t" l="l"/>
              <a:pathLst>
                <a:path h="1476278" w="1779206">
                  <a:moveTo>
                    <a:pt x="19483" y="0"/>
                  </a:moveTo>
                  <a:lnTo>
                    <a:pt x="1759723" y="0"/>
                  </a:lnTo>
                  <a:cubicBezTo>
                    <a:pt x="1770483" y="0"/>
                    <a:pt x="1779206" y="8723"/>
                    <a:pt x="1779206" y="19483"/>
                  </a:cubicBezTo>
                  <a:lnTo>
                    <a:pt x="1779206" y="1456795"/>
                  </a:lnTo>
                  <a:cubicBezTo>
                    <a:pt x="1779206" y="1461963"/>
                    <a:pt x="1777153" y="1466918"/>
                    <a:pt x="1773500" y="1470572"/>
                  </a:cubicBezTo>
                  <a:cubicBezTo>
                    <a:pt x="1769846" y="1474225"/>
                    <a:pt x="1764891" y="1476278"/>
                    <a:pt x="1759723" y="1476278"/>
                  </a:cubicBezTo>
                  <a:lnTo>
                    <a:pt x="19483" y="1476278"/>
                  </a:lnTo>
                  <a:cubicBezTo>
                    <a:pt x="8723" y="1476278"/>
                    <a:pt x="0" y="1467555"/>
                    <a:pt x="0" y="1456795"/>
                  </a:cubicBezTo>
                  <a:lnTo>
                    <a:pt x="0" y="19483"/>
                  </a:lnTo>
                  <a:cubicBezTo>
                    <a:pt x="0" y="14315"/>
                    <a:pt x="2053" y="9360"/>
                    <a:pt x="5706" y="5706"/>
                  </a:cubicBezTo>
                  <a:cubicBezTo>
                    <a:pt x="9360" y="2053"/>
                    <a:pt x="14315" y="0"/>
                    <a:pt x="19483" y="0"/>
                  </a:cubicBezTo>
                  <a:close/>
                </a:path>
              </a:pathLst>
            </a:custGeom>
            <a:solidFill>
              <a:srgbClr val="CB6CE6">
                <a:alpha val="2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79206" cy="151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74406" y="3221510"/>
            <a:ext cx="14713801" cy="3843981"/>
          </a:xfrm>
          <a:custGeom>
            <a:avLst/>
            <a:gdLst/>
            <a:ahLst/>
            <a:cxnLst/>
            <a:rect r="r" b="b" t="t" l="l"/>
            <a:pathLst>
              <a:path h="3843981" w="14713801">
                <a:moveTo>
                  <a:pt x="0" y="0"/>
                </a:moveTo>
                <a:lnTo>
                  <a:pt x="14713801" y="0"/>
                </a:lnTo>
                <a:lnTo>
                  <a:pt x="14713801" y="3843980"/>
                </a:lnTo>
                <a:lnTo>
                  <a:pt x="0" y="384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6833" y="601324"/>
            <a:ext cx="10778127" cy="988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Índices compuestos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597" y="1945769"/>
            <a:ext cx="9828443" cy="3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· CREATE INDEX idx_citas_paciente_fecha ON citas(paciente_id, fecha);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597" y="3118785"/>
            <a:ext cx="6817808" cy="50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Crea un índice que combina las columnas paciente_id y fecha de la tabla citas.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Cuando haces consultas que filtran o buscan filas usando ambas columnas o la primera columna paciente_id (por ejemplo, WHERE paciente_id = ? AND fecha &gt;= ?), MySQL puede usar este índice para encontrar rápidamente las filas que coinciden.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Esto es mucho más eficiente que escanear toda la tabla.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32578" y="1861576"/>
            <a:ext cx="6755422" cy="4175285"/>
            <a:chOff x="0" y="0"/>
            <a:chExt cx="1779206" cy="1099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79206" cy="1099663"/>
            </a:xfrm>
            <a:custGeom>
              <a:avLst/>
              <a:gdLst/>
              <a:ahLst/>
              <a:cxnLst/>
              <a:rect r="r" b="b" t="t" l="l"/>
              <a:pathLst>
                <a:path h="1099663" w="1779206">
                  <a:moveTo>
                    <a:pt x="19483" y="0"/>
                  </a:moveTo>
                  <a:lnTo>
                    <a:pt x="1759723" y="0"/>
                  </a:lnTo>
                  <a:cubicBezTo>
                    <a:pt x="1770483" y="0"/>
                    <a:pt x="1779206" y="8723"/>
                    <a:pt x="1779206" y="19483"/>
                  </a:cubicBezTo>
                  <a:lnTo>
                    <a:pt x="1779206" y="1080181"/>
                  </a:lnTo>
                  <a:cubicBezTo>
                    <a:pt x="1779206" y="1085348"/>
                    <a:pt x="1777153" y="1090304"/>
                    <a:pt x="1773500" y="1093957"/>
                  </a:cubicBezTo>
                  <a:cubicBezTo>
                    <a:pt x="1769846" y="1097611"/>
                    <a:pt x="1764891" y="1099663"/>
                    <a:pt x="1759723" y="1099663"/>
                  </a:cubicBezTo>
                  <a:lnTo>
                    <a:pt x="19483" y="1099663"/>
                  </a:lnTo>
                  <a:cubicBezTo>
                    <a:pt x="14315" y="1099663"/>
                    <a:pt x="9360" y="1097611"/>
                    <a:pt x="5706" y="1093957"/>
                  </a:cubicBezTo>
                  <a:cubicBezTo>
                    <a:pt x="2053" y="1090304"/>
                    <a:pt x="0" y="1085348"/>
                    <a:pt x="0" y="1080181"/>
                  </a:cubicBezTo>
                  <a:lnTo>
                    <a:pt x="0" y="19483"/>
                  </a:lnTo>
                  <a:cubicBezTo>
                    <a:pt x="0" y="14315"/>
                    <a:pt x="2053" y="9360"/>
                    <a:pt x="5706" y="5706"/>
                  </a:cubicBezTo>
                  <a:cubicBezTo>
                    <a:pt x="9360" y="2053"/>
                    <a:pt x="14315" y="0"/>
                    <a:pt x="19483" y="0"/>
                  </a:cubicBezTo>
                  <a:close/>
                </a:path>
              </a:pathLst>
            </a:custGeom>
            <a:solidFill>
              <a:srgbClr val="8C52FF">
                <a:alpha val="2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79206" cy="1137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494" y="3577194"/>
            <a:ext cx="11498084" cy="4082591"/>
          </a:xfrm>
          <a:custGeom>
            <a:avLst/>
            <a:gdLst/>
            <a:ahLst/>
            <a:cxnLst/>
            <a:rect r="r" b="b" t="t" l="l"/>
            <a:pathLst>
              <a:path h="4082591" w="11498084">
                <a:moveTo>
                  <a:pt x="0" y="0"/>
                </a:moveTo>
                <a:lnTo>
                  <a:pt x="11498084" y="0"/>
                </a:lnTo>
                <a:lnTo>
                  <a:pt x="11498084" y="4082591"/>
                </a:lnTo>
                <a:lnTo>
                  <a:pt x="0" y="4082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9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645820"/>
            <a:ext cx="15988103" cy="92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·CREATE INDEX idx_historial_paciente_fecha ON historial_clinico(paciente_id, fecha_registro);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470192" y="2055667"/>
            <a:ext cx="6817808" cy="37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Similar al anterior, este índice combina las columnas paciente_id y fecha_registro de la tabla historial_clinico.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Sirve para acelerar consultas que buscan el historial clínico de un paciente en un rango de fechas o para ordenar los registros por fecha.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3058" y="1125880"/>
            <a:ext cx="15701883" cy="2476663"/>
            <a:chOff x="0" y="0"/>
            <a:chExt cx="4135475" cy="652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475" cy="652290"/>
            </a:xfrm>
            <a:custGeom>
              <a:avLst/>
              <a:gdLst/>
              <a:ahLst/>
              <a:cxnLst/>
              <a:rect r="r" b="b" t="t" l="l"/>
              <a:pathLst>
                <a:path h="652290" w="4135475">
                  <a:moveTo>
                    <a:pt x="8382" y="0"/>
                  </a:moveTo>
                  <a:lnTo>
                    <a:pt x="4127093" y="0"/>
                  </a:lnTo>
                  <a:cubicBezTo>
                    <a:pt x="4131723" y="0"/>
                    <a:pt x="4135475" y="3753"/>
                    <a:pt x="4135475" y="8382"/>
                  </a:cubicBezTo>
                  <a:lnTo>
                    <a:pt x="4135475" y="643908"/>
                  </a:lnTo>
                  <a:cubicBezTo>
                    <a:pt x="4135475" y="648537"/>
                    <a:pt x="4131723" y="652290"/>
                    <a:pt x="4127093" y="652290"/>
                  </a:cubicBezTo>
                  <a:lnTo>
                    <a:pt x="8382" y="652290"/>
                  </a:lnTo>
                  <a:cubicBezTo>
                    <a:pt x="3753" y="652290"/>
                    <a:pt x="0" y="648537"/>
                    <a:pt x="0" y="643908"/>
                  </a:cubicBezTo>
                  <a:lnTo>
                    <a:pt x="0" y="8382"/>
                  </a:lnTo>
                  <a:cubicBezTo>
                    <a:pt x="0" y="3753"/>
                    <a:pt x="3753" y="0"/>
                    <a:pt x="83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28000"/>
                  </a:srgbClr>
                </a:gs>
                <a:gs pos="100000">
                  <a:srgbClr val="FF66C4">
                    <a:alpha val="28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35475" cy="690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3973" y="3602543"/>
            <a:ext cx="12474321" cy="7219965"/>
          </a:xfrm>
          <a:custGeom>
            <a:avLst/>
            <a:gdLst/>
            <a:ahLst/>
            <a:cxnLst/>
            <a:rect r="r" b="b" t="t" l="l"/>
            <a:pathLst>
              <a:path h="7219965" w="12474321">
                <a:moveTo>
                  <a:pt x="0" y="0"/>
                </a:moveTo>
                <a:lnTo>
                  <a:pt x="12474321" y="0"/>
                </a:lnTo>
                <a:lnTo>
                  <a:pt x="12474321" y="7219965"/>
                </a:lnTo>
                <a:lnTo>
                  <a:pt x="0" y="721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0" r="0" b="-14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76331"/>
            <a:ext cx="15988103" cy="10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·CREATE INDEX idx_detalle_receta ON detalle_receta(receta_id, medicamento_id);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83973" y="1160251"/>
            <a:ext cx="14920053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Índice compuesto sobre las columnas receta_id y medicamento_id de la tabla detalle_receta.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Optimiza consultas que buscan detalles de una receta específica y/o un medicamento en particular dentro de esa receta.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8500621" cy="192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EXPLAIN</a:t>
            </a:r>
          </a:p>
          <a:p>
            <a:pPr algn="l">
              <a:lnSpc>
                <a:spcPts val="7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8605" y="3421852"/>
            <a:ext cx="13359070" cy="391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EXPLAIN se usa para analizar cómo se ejecutará una consulta y verificar si los índices se están utilizando correctamente. Nos ayuda a optimizar el rendimiento y evitar consultas lentas.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33475"/>
            <a:ext cx="14148975" cy="140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7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EXPLAIN PARA VER RENDIMIENTO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9336" y="3326994"/>
            <a:ext cx="4839508" cy="5514403"/>
            <a:chOff x="0" y="0"/>
            <a:chExt cx="1274603" cy="1452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4603" cy="1452353"/>
            </a:xfrm>
            <a:custGeom>
              <a:avLst/>
              <a:gdLst/>
              <a:ahLst/>
              <a:cxnLst/>
              <a:rect r="r" b="b" t="t" l="l"/>
              <a:pathLst>
                <a:path h="1452353" w="1274603">
                  <a:moveTo>
                    <a:pt x="27195" y="0"/>
                  </a:moveTo>
                  <a:lnTo>
                    <a:pt x="1247408" y="0"/>
                  </a:lnTo>
                  <a:cubicBezTo>
                    <a:pt x="1254620" y="0"/>
                    <a:pt x="1261538" y="2865"/>
                    <a:pt x="1266638" y="7965"/>
                  </a:cubicBezTo>
                  <a:cubicBezTo>
                    <a:pt x="1271738" y="13066"/>
                    <a:pt x="1274603" y="19983"/>
                    <a:pt x="1274603" y="27195"/>
                  </a:cubicBezTo>
                  <a:lnTo>
                    <a:pt x="1274603" y="1425158"/>
                  </a:lnTo>
                  <a:cubicBezTo>
                    <a:pt x="1274603" y="1440177"/>
                    <a:pt x="1262427" y="1452353"/>
                    <a:pt x="1247408" y="1452353"/>
                  </a:cubicBezTo>
                  <a:lnTo>
                    <a:pt x="27195" y="1452353"/>
                  </a:lnTo>
                  <a:cubicBezTo>
                    <a:pt x="12176" y="1452353"/>
                    <a:pt x="0" y="1440177"/>
                    <a:pt x="0" y="1425158"/>
                  </a:cubicBezTo>
                  <a:lnTo>
                    <a:pt x="0" y="27195"/>
                  </a:lnTo>
                  <a:cubicBezTo>
                    <a:pt x="0" y="12176"/>
                    <a:pt x="12176" y="0"/>
                    <a:pt x="271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23000"/>
                  </a:srgbClr>
                </a:gs>
                <a:gs pos="100000">
                  <a:srgbClr val="FF66C4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4603" cy="1490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7838" y="3526697"/>
            <a:ext cx="4213720" cy="495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 EXPLAIN SELECT * FROM citas</a:t>
            </a:r>
          </a:p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WHERE paciente_id = 5 AND fecha &gt;= CURDATE();</a:t>
            </a:r>
          </a:p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Muestra cómo MySQL busca las citas del paciente 5 a partir de hoy.</a:t>
            </a:r>
          </a:p>
          <a:p>
            <a:pPr algn="l">
              <a:lnSpc>
                <a:spcPts val="3040"/>
              </a:lnSpc>
              <a:spcBef>
                <a:spcPct val="0"/>
              </a:spcBef>
            </a:pPr>
            <a:r>
              <a:rPr lang="en-US" sz="2171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Si hay un índice en (paciente_id, fecha), MySQL usa ese índice para filtrar rápido sin escanear toda la tabla.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38332" y="3564797"/>
            <a:ext cx="5581797" cy="5038797"/>
            <a:chOff x="0" y="0"/>
            <a:chExt cx="1470103" cy="1327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0103" cy="1327091"/>
            </a:xfrm>
            <a:custGeom>
              <a:avLst/>
              <a:gdLst/>
              <a:ahLst/>
              <a:cxnLst/>
              <a:rect r="r" b="b" t="t" l="l"/>
              <a:pathLst>
                <a:path h="1327091" w="1470103">
                  <a:moveTo>
                    <a:pt x="23579" y="0"/>
                  </a:moveTo>
                  <a:lnTo>
                    <a:pt x="1446524" y="0"/>
                  </a:lnTo>
                  <a:cubicBezTo>
                    <a:pt x="1452778" y="0"/>
                    <a:pt x="1458775" y="2484"/>
                    <a:pt x="1463197" y="6906"/>
                  </a:cubicBezTo>
                  <a:cubicBezTo>
                    <a:pt x="1467619" y="11328"/>
                    <a:pt x="1470103" y="17325"/>
                    <a:pt x="1470103" y="23579"/>
                  </a:cubicBezTo>
                  <a:lnTo>
                    <a:pt x="1470103" y="1303512"/>
                  </a:lnTo>
                  <a:cubicBezTo>
                    <a:pt x="1470103" y="1309765"/>
                    <a:pt x="1467619" y="1315763"/>
                    <a:pt x="1463197" y="1320184"/>
                  </a:cubicBezTo>
                  <a:cubicBezTo>
                    <a:pt x="1458775" y="1324606"/>
                    <a:pt x="1452778" y="1327091"/>
                    <a:pt x="1446524" y="1327091"/>
                  </a:cubicBezTo>
                  <a:lnTo>
                    <a:pt x="23579" y="1327091"/>
                  </a:lnTo>
                  <a:cubicBezTo>
                    <a:pt x="17325" y="1327091"/>
                    <a:pt x="11328" y="1324606"/>
                    <a:pt x="6906" y="1320184"/>
                  </a:cubicBezTo>
                  <a:cubicBezTo>
                    <a:pt x="2484" y="1315763"/>
                    <a:pt x="0" y="1309765"/>
                    <a:pt x="0" y="1303512"/>
                  </a:cubicBezTo>
                  <a:lnTo>
                    <a:pt x="0" y="23579"/>
                  </a:lnTo>
                  <a:cubicBezTo>
                    <a:pt x="0" y="17325"/>
                    <a:pt x="2484" y="11328"/>
                    <a:pt x="6906" y="6906"/>
                  </a:cubicBezTo>
                  <a:cubicBezTo>
                    <a:pt x="11328" y="2484"/>
                    <a:pt x="17325" y="0"/>
                    <a:pt x="235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23000"/>
                  </a:srgbClr>
                </a:gs>
                <a:gs pos="100000">
                  <a:srgbClr val="FF66C4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70103" cy="1365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010961" y="3707355"/>
            <a:ext cx="5204598" cy="444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 EXPLAIN SELECT * FROM historial_clinico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WHERE paciente_id = 2 AND fecha_registro &gt; '2024-01-01';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Muestra cómo MySQL busca registros del historial clínico del paciente 2 desde cierta fecha.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Usa el índice (paciente_id, fecha_registro) para filtrar eficientemente por paciente y fecha.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975040" y="3265397"/>
            <a:ext cx="5037098" cy="5405593"/>
            <a:chOff x="0" y="0"/>
            <a:chExt cx="1326643" cy="14236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6643" cy="1423695"/>
            </a:xfrm>
            <a:custGeom>
              <a:avLst/>
              <a:gdLst/>
              <a:ahLst/>
              <a:cxnLst/>
              <a:rect r="r" b="b" t="t" l="l"/>
              <a:pathLst>
                <a:path h="1423695" w="1326643">
                  <a:moveTo>
                    <a:pt x="26129" y="0"/>
                  </a:moveTo>
                  <a:lnTo>
                    <a:pt x="1300514" y="0"/>
                  </a:lnTo>
                  <a:cubicBezTo>
                    <a:pt x="1307444" y="0"/>
                    <a:pt x="1314090" y="2753"/>
                    <a:pt x="1318990" y="7653"/>
                  </a:cubicBezTo>
                  <a:cubicBezTo>
                    <a:pt x="1323890" y="12553"/>
                    <a:pt x="1326643" y="19199"/>
                    <a:pt x="1326643" y="26129"/>
                  </a:cubicBezTo>
                  <a:lnTo>
                    <a:pt x="1326643" y="1397567"/>
                  </a:lnTo>
                  <a:cubicBezTo>
                    <a:pt x="1326643" y="1404496"/>
                    <a:pt x="1323890" y="1411142"/>
                    <a:pt x="1318990" y="1416042"/>
                  </a:cubicBezTo>
                  <a:cubicBezTo>
                    <a:pt x="1314090" y="1420942"/>
                    <a:pt x="1307444" y="1423695"/>
                    <a:pt x="1300514" y="1423695"/>
                  </a:cubicBezTo>
                  <a:lnTo>
                    <a:pt x="26129" y="1423695"/>
                  </a:lnTo>
                  <a:cubicBezTo>
                    <a:pt x="19199" y="1423695"/>
                    <a:pt x="12553" y="1420942"/>
                    <a:pt x="7653" y="1416042"/>
                  </a:cubicBezTo>
                  <a:cubicBezTo>
                    <a:pt x="2753" y="1411142"/>
                    <a:pt x="0" y="1404496"/>
                    <a:pt x="0" y="1397567"/>
                  </a:cubicBezTo>
                  <a:lnTo>
                    <a:pt x="0" y="26129"/>
                  </a:lnTo>
                  <a:cubicBezTo>
                    <a:pt x="0" y="19199"/>
                    <a:pt x="2753" y="12553"/>
                    <a:pt x="7653" y="7653"/>
                  </a:cubicBezTo>
                  <a:cubicBezTo>
                    <a:pt x="12553" y="2753"/>
                    <a:pt x="19199" y="0"/>
                    <a:pt x="261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23000"/>
                  </a:srgbClr>
                </a:gs>
                <a:gs pos="100000">
                  <a:srgbClr val="FF66C4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26643" cy="1461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177199" y="3517172"/>
            <a:ext cx="4923260" cy="467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14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· EXPLAIN SELECT * FROM log_acciones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14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WHERE usuario = 'admin' ORDER BY fecha DESC;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14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14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Muestra cómo MySQL busca acciones del usuario admin y las ordena por fecha descendente.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  <a:r>
              <a:rPr lang="en-US" sz="2214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Usa el índice (usuario, fecha) para filtrar y devolver resultados ya ordenados, evitando ordenamiento extra.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5915094" y="3156587"/>
            <a:ext cx="0" cy="5447007"/>
          </a:xfrm>
          <a:prstGeom prst="line">
            <a:avLst/>
          </a:prstGeom>
          <a:ln cap="flat" w="381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2696379" y="3223982"/>
            <a:ext cx="0" cy="5447007"/>
          </a:xfrm>
          <a:prstGeom prst="line">
            <a:avLst/>
          </a:prstGeom>
          <a:ln cap="flat" w="381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8552" y="2134773"/>
            <a:ext cx="8500621" cy="12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Introducción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7056" y="4195798"/>
            <a:ext cx="9193664" cy="529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Este proyecto representa la culminación de nuestro trabajo para aplicar de manera práctica los conocimientos adquiridos sobre bases de datos relacionales. 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Desarrollamos un sistema integral de gestión hospitalaria utilizando MySQL como motor de base de datos.</a:t>
            </a:r>
          </a:p>
          <a:p>
            <a:pPr algn="ctr">
              <a:lnSpc>
                <a:spcPts val="3784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Automatiza la gestión de pacientes, citas, historial, recetas y facturación con seguridad, eficiencia y control.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121943">
            <a:off x="16003504" y="-1931015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3525" y="-3969528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5529" y="5743451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005" y="624864"/>
            <a:ext cx="11111466" cy="8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Simular carga con 500+ registros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5631" y="1967144"/>
            <a:ext cx="8684817" cy="8023947"/>
            <a:chOff x="0" y="0"/>
            <a:chExt cx="2078465" cy="1920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8465" cy="1920304"/>
            </a:xfrm>
            <a:custGeom>
              <a:avLst/>
              <a:gdLst/>
              <a:ahLst/>
              <a:cxnLst/>
              <a:rect r="r" b="b" t="t" l="l"/>
              <a:pathLst>
                <a:path h="1920304" w="2078465">
                  <a:moveTo>
                    <a:pt x="15154" y="0"/>
                  </a:moveTo>
                  <a:lnTo>
                    <a:pt x="2063311" y="0"/>
                  </a:lnTo>
                  <a:cubicBezTo>
                    <a:pt x="2067330" y="0"/>
                    <a:pt x="2071184" y="1597"/>
                    <a:pt x="2074026" y="4439"/>
                  </a:cubicBezTo>
                  <a:cubicBezTo>
                    <a:pt x="2076868" y="7281"/>
                    <a:pt x="2078465" y="11135"/>
                    <a:pt x="2078465" y="15154"/>
                  </a:cubicBezTo>
                  <a:lnTo>
                    <a:pt x="2078465" y="1905150"/>
                  </a:lnTo>
                  <a:cubicBezTo>
                    <a:pt x="2078465" y="1909169"/>
                    <a:pt x="2076868" y="1913024"/>
                    <a:pt x="2074026" y="1915866"/>
                  </a:cubicBezTo>
                  <a:cubicBezTo>
                    <a:pt x="2071184" y="1918708"/>
                    <a:pt x="2067330" y="1920304"/>
                    <a:pt x="2063311" y="1920304"/>
                  </a:cubicBezTo>
                  <a:lnTo>
                    <a:pt x="15154" y="1920304"/>
                  </a:lnTo>
                  <a:cubicBezTo>
                    <a:pt x="11135" y="1920304"/>
                    <a:pt x="7281" y="1918708"/>
                    <a:pt x="4439" y="1915866"/>
                  </a:cubicBezTo>
                  <a:cubicBezTo>
                    <a:pt x="1597" y="1913024"/>
                    <a:pt x="0" y="1909169"/>
                    <a:pt x="0" y="1905150"/>
                  </a:cubicBezTo>
                  <a:lnTo>
                    <a:pt x="0" y="15154"/>
                  </a:lnTo>
                  <a:cubicBezTo>
                    <a:pt x="0" y="11135"/>
                    <a:pt x="1597" y="7281"/>
                    <a:pt x="4439" y="4439"/>
                  </a:cubicBezTo>
                  <a:cubicBezTo>
                    <a:pt x="7281" y="1597"/>
                    <a:pt x="11135" y="0"/>
                    <a:pt x="15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23000"/>
                  </a:srgbClr>
                </a:gs>
                <a:gs pos="100000">
                  <a:srgbClr val="7ED957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8465" cy="195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2496" y="1919519"/>
            <a:ext cx="8431086" cy="795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CREATE PROCEDURE insertar_pacientes_masivos()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DECLARE i INT DEFAULT 1;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WHILE i &lt;= 100 DO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INSERT INTO pacientes (nombre, fecha_nacimiento, genero)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VALUES (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CONCAT('Paciente', i),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DATE_SUB(CURDATE(), INTERVAL FLOOR(RAND() * 20000) DAY),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IF(RAND() &gt; 0.5, 'M', 'F')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);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SET i = i + 1;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END WHILE;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CALL insertar_pacientes_masivos();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  <a:r>
              <a:rPr lang="en-US" sz="238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SELECT * FROM pacientes ORDER BY id_paciente 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73106" y="3678531"/>
            <a:ext cx="6886194" cy="245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Este procedimiento inserta 100 registros en la tabla pacientes.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Empieza un ciclo que se repetirá 100 veces.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52918" y="2959761"/>
            <a:ext cx="5047374" cy="43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insertar_pacientes_masivos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005" y="624864"/>
            <a:ext cx="11111466" cy="8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Simular carga con 500+ registros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5631" y="1967144"/>
            <a:ext cx="8684817" cy="8023947"/>
            <a:chOff x="0" y="0"/>
            <a:chExt cx="2078465" cy="1920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8465" cy="1920304"/>
            </a:xfrm>
            <a:custGeom>
              <a:avLst/>
              <a:gdLst/>
              <a:ahLst/>
              <a:cxnLst/>
              <a:rect r="r" b="b" t="t" l="l"/>
              <a:pathLst>
                <a:path h="1920304" w="2078465">
                  <a:moveTo>
                    <a:pt x="15154" y="0"/>
                  </a:moveTo>
                  <a:lnTo>
                    <a:pt x="2063311" y="0"/>
                  </a:lnTo>
                  <a:cubicBezTo>
                    <a:pt x="2067330" y="0"/>
                    <a:pt x="2071184" y="1597"/>
                    <a:pt x="2074026" y="4439"/>
                  </a:cubicBezTo>
                  <a:cubicBezTo>
                    <a:pt x="2076868" y="7281"/>
                    <a:pt x="2078465" y="11135"/>
                    <a:pt x="2078465" y="15154"/>
                  </a:cubicBezTo>
                  <a:lnTo>
                    <a:pt x="2078465" y="1905150"/>
                  </a:lnTo>
                  <a:cubicBezTo>
                    <a:pt x="2078465" y="1909169"/>
                    <a:pt x="2076868" y="1913024"/>
                    <a:pt x="2074026" y="1915866"/>
                  </a:cubicBezTo>
                  <a:cubicBezTo>
                    <a:pt x="2071184" y="1918708"/>
                    <a:pt x="2067330" y="1920304"/>
                    <a:pt x="2063311" y="1920304"/>
                  </a:cubicBezTo>
                  <a:lnTo>
                    <a:pt x="15154" y="1920304"/>
                  </a:lnTo>
                  <a:cubicBezTo>
                    <a:pt x="11135" y="1920304"/>
                    <a:pt x="7281" y="1918708"/>
                    <a:pt x="4439" y="1915866"/>
                  </a:cubicBezTo>
                  <a:cubicBezTo>
                    <a:pt x="1597" y="1913024"/>
                    <a:pt x="0" y="1909169"/>
                    <a:pt x="0" y="1905150"/>
                  </a:cubicBezTo>
                  <a:lnTo>
                    <a:pt x="0" y="15154"/>
                  </a:lnTo>
                  <a:cubicBezTo>
                    <a:pt x="0" y="11135"/>
                    <a:pt x="1597" y="7281"/>
                    <a:pt x="4439" y="4439"/>
                  </a:cubicBezTo>
                  <a:cubicBezTo>
                    <a:pt x="7281" y="1597"/>
                    <a:pt x="11135" y="0"/>
                    <a:pt x="15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23000"/>
                  </a:srgbClr>
                </a:gs>
                <a:gs pos="100000">
                  <a:srgbClr val="7ED957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8465" cy="195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2496" y="1919519"/>
            <a:ext cx="8361504" cy="798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CREATE PROCEDURE insertar_medicos_masivos()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DECLARE i INT DEFAULT 1;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WHILE i &lt;= 20 DO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INSERT INTO medicos (nombre, cedula, especialidad_id, telefono, correo)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VALUES (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CONCAT('Medico', i),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LPAD(i, 10, '0'),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FLOOR(1 + RAND()*5),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CONCAT('09', FLOOR(10000000 + RAND()*89999999)),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CONCAT('medico', i, '@hospital.com') 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);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SET i = i + 1;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END WHILE;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CALL insertar_medicos_masivos();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select * from medicos ;</a:t>
            </a:r>
          </a:p>
          <a:p>
            <a:pPr algn="l">
              <a:lnSpc>
                <a:spcPts val="3037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73106" y="3678531"/>
            <a:ext cx="6886194" cy="344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Inserta 20 médicos con datos generados automáticamente en la tabla médicos.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 Procedimiento con bucle que inserta registros masivos con datos aleatorios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8699" y="2659614"/>
            <a:ext cx="3462321" cy="41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Insertar 20 médicos.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005" y="624864"/>
            <a:ext cx="11111466" cy="8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Simular carga con 500+ registros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5631" y="1967144"/>
            <a:ext cx="8684817" cy="8023947"/>
            <a:chOff x="0" y="0"/>
            <a:chExt cx="2078465" cy="1920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8465" cy="1920304"/>
            </a:xfrm>
            <a:custGeom>
              <a:avLst/>
              <a:gdLst/>
              <a:ahLst/>
              <a:cxnLst/>
              <a:rect r="r" b="b" t="t" l="l"/>
              <a:pathLst>
                <a:path h="1920304" w="2078465">
                  <a:moveTo>
                    <a:pt x="15154" y="0"/>
                  </a:moveTo>
                  <a:lnTo>
                    <a:pt x="2063311" y="0"/>
                  </a:lnTo>
                  <a:cubicBezTo>
                    <a:pt x="2067330" y="0"/>
                    <a:pt x="2071184" y="1597"/>
                    <a:pt x="2074026" y="4439"/>
                  </a:cubicBezTo>
                  <a:cubicBezTo>
                    <a:pt x="2076868" y="7281"/>
                    <a:pt x="2078465" y="11135"/>
                    <a:pt x="2078465" y="15154"/>
                  </a:cubicBezTo>
                  <a:lnTo>
                    <a:pt x="2078465" y="1905150"/>
                  </a:lnTo>
                  <a:cubicBezTo>
                    <a:pt x="2078465" y="1909169"/>
                    <a:pt x="2076868" y="1913024"/>
                    <a:pt x="2074026" y="1915866"/>
                  </a:cubicBezTo>
                  <a:cubicBezTo>
                    <a:pt x="2071184" y="1918708"/>
                    <a:pt x="2067330" y="1920304"/>
                    <a:pt x="2063311" y="1920304"/>
                  </a:cubicBezTo>
                  <a:lnTo>
                    <a:pt x="15154" y="1920304"/>
                  </a:lnTo>
                  <a:cubicBezTo>
                    <a:pt x="11135" y="1920304"/>
                    <a:pt x="7281" y="1918708"/>
                    <a:pt x="4439" y="1915866"/>
                  </a:cubicBezTo>
                  <a:cubicBezTo>
                    <a:pt x="1597" y="1913024"/>
                    <a:pt x="0" y="1909169"/>
                    <a:pt x="0" y="1905150"/>
                  </a:cubicBezTo>
                  <a:lnTo>
                    <a:pt x="0" y="15154"/>
                  </a:lnTo>
                  <a:cubicBezTo>
                    <a:pt x="0" y="11135"/>
                    <a:pt x="1597" y="7281"/>
                    <a:pt x="4439" y="4439"/>
                  </a:cubicBezTo>
                  <a:cubicBezTo>
                    <a:pt x="7281" y="1597"/>
                    <a:pt x="11135" y="0"/>
                    <a:pt x="15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23000"/>
                  </a:srgbClr>
                </a:gs>
                <a:gs pos="100000">
                  <a:srgbClr val="7ED957">
                    <a:alpha val="23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8465" cy="1958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2496" y="1929044"/>
            <a:ext cx="8557952" cy="811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CREATE PROCEDURE insertar_pacientes_masivos()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DECLARE i INT DEFAULT 1;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WHILE i &lt;= 100 DO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INSERT INTO pacientes (nombre, fecha_nacimiento, genero, telefono, direccion, correo)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VALUES (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CONCAT('Paciente', i),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DATE_SUB(CURDATE(), INTERVAL FLOOR(RAND()*20000) DAY),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IF(RAND() &gt; 0.5, 'M', 'F'),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CONCAT('09', FLOOR(10000000 + RAND()*89999999)),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CONCAT('Dirección del paciente ', i),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    CONCAT('paciente', i, '@correo.com')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);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    SET i = i + 1;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   END WHILE;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CALL insertar_pacientes_masivos();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6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SELECT * FROM pacientes ORDER BY id_paciente DESC LIMIT 10;</a:t>
            </a:r>
          </a:p>
          <a:p>
            <a:pPr algn="l">
              <a:lnSpc>
                <a:spcPts val="296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33507" y="2867832"/>
            <a:ext cx="6886194" cy="639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Este código crea y ejecuta un procedimiento almacenado llamado insertar_pacientes_masivos que inserta 100 registros nuevos en la tabla pacientes. Cada registro representa un paciente con datos generados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Cómo funciona: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-Se declara una variable i para controlar el ciclo WHILE.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·Mientras i sea menor o igual a 100, se inserta un paciente con datos generados.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·Se incrementa i para continuar el ciclo.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·Termina el procedimiento cuando i supera 100.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042127" y="1431328"/>
            <a:ext cx="2815022" cy="85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·Insertar 500 citas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4181" y="567714"/>
            <a:ext cx="8841114" cy="126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b="true" sz="7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Seguridad y Roles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3624" y="3359826"/>
            <a:ext cx="14820752" cy="261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 crearon roles personalizados ('administrador', 'auditor', 'operador', etc.) y usuarios con privilegios restringidos.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51230"/>
            <a:ext cx="14992637" cy="6159256"/>
          </a:xfrm>
          <a:custGeom>
            <a:avLst/>
            <a:gdLst/>
            <a:ahLst/>
            <a:cxnLst/>
            <a:rect r="r" b="b" t="t" l="l"/>
            <a:pathLst>
              <a:path h="6159256" w="14992637">
                <a:moveTo>
                  <a:pt x="0" y="0"/>
                </a:moveTo>
                <a:lnTo>
                  <a:pt x="14992637" y="0"/>
                </a:lnTo>
                <a:lnTo>
                  <a:pt x="14992637" y="6159255"/>
                </a:lnTo>
                <a:lnTo>
                  <a:pt x="0" y="6159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57339" y="681869"/>
            <a:ext cx="2947107" cy="126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b="true" sz="7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Roles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7002"/>
            <a:ext cx="12980086" cy="2028138"/>
          </a:xfrm>
          <a:custGeom>
            <a:avLst/>
            <a:gdLst/>
            <a:ahLst/>
            <a:cxnLst/>
            <a:rect r="r" b="b" t="t" l="l"/>
            <a:pathLst>
              <a:path h="2028138" w="12980086">
                <a:moveTo>
                  <a:pt x="0" y="0"/>
                </a:moveTo>
                <a:lnTo>
                  <a:pt x="12980086" y="0"/>
                </a:lnTo>
                <a:lnTo>
                  <a:pt x="12980086" y="2028139"/>
                </a:lnTo>
                <a:lnTo>
                  <a:pt x="0" y="202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84106"/>
            <a:ext cx="13310589" cy="1846844"/>
          </a:xfrm>
          <a:custGeom>
            <a:avLst/>
            <a:gdLst/>
            <a:ahLst/>
            <a:cxnLst/>
            <a:rect r="r" b="b" t="t" l="l"/>
            <a:pathLst>
              <a:path h="1846844" w="13310589">
                <a:moveTo>
                  <a:pt x="0" y="0"/>
                </a:moveTo>
                <a:lnTo>
                  <a:pt x="13310589" y="0"/>
                </a:lnTo>
                <a:lnTo>
                  <a:pt x="13310589" y="1846844"/>
                </a:lnTo>
                <a:lnTo>
                  <a:pt x="0" y="1846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2363" y="8366971"/>
            <a:ext cx="11192760" cy="891329"/>
          </a:xfrm>
          <a:custGeom>
            <a:avLst/>
            <a:gdLst/>
            <a:ahLst/>
            <a:cxnLst/>
            <a:rect r="r" b="b" t="t" l="l"/>
            <a:pathLst>
              <a:path h="891329" w="11192760">
                <a:moveTo>
                  <a:pt x="0" y="0"/>
                </a:moveTo>
                <a:lnTo>
                  <a:pt x="11192760" y="0"/>
                </a:lnTo>
                <a:lnTo>
                  <a:pt x="11192760" y="891329"/>
                </a:lnTo>
                <a:lnTo>
                  <a:pt x="0" y="89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710444"/>
            <a:ext cx="17259300" cy="105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b="true" sz="61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USUA</a:t>
            </a:r>
            <a:r>
              <a:rPr lang="en-US" b="true" sz="61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RIOS Y ASIGNACIÓN DE ROLES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306" y="6645225"/>
            <a:ext cx="17259300" cy="84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 por defecto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626" y="2317861"/>
            <a:ext cx="11301259" cy="2387391"/>
          </a:xfrm>
          <a:custGeom>
            <a:avLst/>
            <a:gdLst/>
            <a:ahLst/>
            <a:cxnLst/>
            <a:rect r="r" b="b" t="t" l="l"/>
            <a:pathLst>
              <a:path h="2387391" w="11301259">
                <a:moveTo>
                  <a:pt x="0" y="0"/>
                </a:moveTo>
                <a:lnTo>
                  <a:pt x="11301259" y="0"/>
                </a:lnTo>
                <a:lnTo>
                  <a:pt x="11301259" y="2387390"/>
                </a:lnTo>
                <a:lnTo>
                  <a:pt x="0" y="2387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8626" y="6623892"/>
            <a:ext cx="10561819" cy="1351769"/>
          </a:xfrm>
          <a:custGeom>
            <a:avLst/>
            <a:gdLst/>
            <a:ahLst/>
            <a:cxnLst/>
            <a:rect r="r" b="b" t="t" l="l"/>
            <a:pathLst>
              <a:path h="1351769" w="10561819">
                <a:moveTo>
                  <a:pt x="0" y="0"/>
                </a:moveTo>
                <a:lnTo>
                  <a:pt x="10561819" y="0"/>
                </a:lnTo>
                <a:lnTo>
                  <a:pt x="10561819" y="1351769"/>
                </a:lnTo>
                <a:lnTo>
                  <a:pt x="0" y="135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19969"/>
            <a:ext cx="17259300" cy="96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Asignación</a:t>
            </a:r>
            <a:r>
              <a:rPr lang="en-US" b="true" sz="56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privilegios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41399" y="5257291"/>
            <a:ext cx="17259300" cy="74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REVOCACIÓN DE PRIVILEGIOS CON REVOKE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6714" y="1700229"/>
            <a:ext cx="9794357" cy="1866919"/>
          </a:xfrm>
          <a:custGeom>
            <a:avLst/>
            <a:gdLst/>
            <a:ahLst/>
            <a:cxnLst/>
            <a:rect r="r" b="b" t="t" l="l"/>
            <a:pathLst>
              <a:path h="1866919" w="9794357">
                <a:moveTo>
                  <a:pt x="0" y="0"/>
                </a:moveTo>
                <a:lnTo>
                  <a:pt x="9794357" y="0"/>
                </a:lnTo>
                <a:lnTo>
                  <a:pt x="9794357" y="1866919"/>
                </a:lnTo>
                <a:lnTo>
                  <a:pt x="0" y="186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5705" y="4588944"/>
            <a:ext cx="8225387" cy="5358221"/>
          </a:xfrm>
          <a:custGeom>
            <a:avLst/>
            <a:gdLst/>
            <a:ahLst/>
            <a:cxnLst/>
            <a:rect r="r" b="b" t="t" l="l"/>
            <a:pathLst>
              <a:path h="5358221" w="8225387">
                <a:moveTo>
                  <a:pt x="0" y="0"/>
                </a:moveTo>
                <a:lnTo>
                  <a:pt x="8225387" y="0"/>
                </a:lnTo>
                <a:lnTo>
                  <a:pt x="8225387" y="5358221"/>
                </a:lnTo>
                <a:lnTo>
                  <a:pt x="0" y="5358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97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80971"/>
            <a:ext cx="17259300" cy="141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</a:pPr>
            <a:r>
              <a:rPr lang="en-US" sz="4122" b="true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ENCRIPTACIÓN DEMOSTRATIVA</a:t>
            </a:r>
          </a:p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-- Hash con</a:t>
            </a:r>
            <a:r>
              <a:rPr lang="en-US" b="true" sz="41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SHA2 y MD5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05934" y="3667206"/>
            <a:ext cx="17259300" cy="74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Cifrado y descifrado simétrico con AES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6146525" y="5166738"/>
            <a:ext cx="7085175" cy="10560558"/>
          </a:xfrm>
          <a:custGeom>
            <a:avLst/>
            <a:gdLst/>
            <a:ahLst/>
            <a:cxnLst/>
            <a:rect r="r" b="b" t="t" l="l"/>
            <a:pathLst>
              <a:path h="10560558" w="7085175">
                <a:moveTo>
                  <a:pt x="0" y="0"/>
                </a:moveTo>
                <a:lnTo>
                  <a:pt x="7085175" y="0"/>
                </a:lnTo>
                <a:lnTo>
                  <a:pt x="7085175" y="10560559"/>
                </a:lnTo>
                <a:lnTo>
                  <a:pt x="0" y="1056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0725" y="1323931"/>
            <a:ext cx="8406024" cy="3311783"/>
          </a:xfrm>
          <a:custGeom>
            <a:avLst/>
            <a:gdLst/>
            <a:ahLst/>
            <a:cxnLst/>
            <a:rect r="r" b="b" t="t" l="l"/>
            <a:pathLst>
              <a:path h="3311783" w="8406024">
                <a:moveTo>
                  <a:pt x="0" y="0"/>
                </a:moveTo>
                <a:lnTo>
                  <a:pt x="8406023" y="0"/>
                </a:lnTo>
                <a:lnTo>
                  <a:pt x="8406023" y="3311784"/>
                </a:lnTo>
                <a:lnTo>
                  <a:pt x="0" y="3311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62741" y="5442496"/>
            <a:ext cx="11027285" cy="4296945"/>
          </a:xfrm>
          <a:custGeom>
            <a:avLst/>
            <a:gdLst/>
            <a:ahLst/>
            <a:cxnLst/>
            <a:rect r="r" b="b" t="t" l="l"/>
            <a:pathLst>
              <a:path h="4296945" w="11027285">
                <a:moveTo>
                  <a:pt x="0" y="0"/>
                </a:moveTo>
                <a:lnTo>
                  <a:pt x="11027285" y="0"/>
                </a:lnTo>
                <a:lnTo>
                  <a:pt x="11027285" y="4296945"/>
                </a:lnTo>
                <a:lnTo>
                  <a:pt x="0" y="4296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80971"/>
            <a:ext cx="17259300" cy="6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VALIDACIÓN DE ENTRADA</a:t>
            </a:r>
            <a:r>
              <a:rPr lang="en-US" b="true" sz="41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 CON REGEXP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019779" y="4697017"/>
            <a:ext cx="17259300" cy="74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</a:t>
            </a:r>
            <a:r>
              <a:rPr lang="en-US" b="true" sz="4399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CIÓN DE INTENTOS FALLIDOS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57126"/>
            <a:ext cx="17259300" cy="134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  <a:spcBef>
                <a:spcPct val="0"/>
              </a:spcBef>
            </a:pPr>
            <a:r>
              <a:rPr lang="en-US" b="true" sz="78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Auditoría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1941" y="1593767"/>
            <a:ext cx="16987359" cy="677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La auditoría incluye una tabla 'log_acciones', triggers en operaciones clave (INSERT, UPDATE, DELETE) y trazabilidad de cambios críticos en diagnóstico, incluyendo IP, rol, usuario y acción realizada.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Incluye: log_acciones, triggers de INSERT/UPDATE/DELETE en tablas clave, trazabilidad con hash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Triggers utilizados: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tr_auditoria_delete_paciente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tr_control_baja_stock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tr_notificacion_cita</a:t>
            </a:r>
          </a:p>
          <a:p>
            <a:pPr algn="l">
              <a:lnSpc>
                <a:spcPts val="5402"/>
              </a:lnSpc>
              <a:spcBef>
                <a:spcPct val="0"/>
              </a:spcBef>
            </a:pPr>
            <a:r>
              <a:rPr lang="en-US" sz="3858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tr_historial_diagnostico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4634" y="639991"/>
            <a:ext cx="8500621" cy="12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Objetivos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8162" y="1935391"/>
            <a:ext cx="4665641" cy="6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General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28772" y="2927385"/>
            <a:ext cx="4930931" cy="6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Especifico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7805" y="2917029"/>
            <a:ext cx="8103963" cy="736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169" indent="-263584" lvl="1">
              <a:lnSpc>
                <a:spcPts val="4907"/>
              </a:lnSpc>
              <a:buFont typeface="Arial"/>
              <a:buChar char="•"/>
            </a:pPr>
            <a:r>
              <a:rPr lang="en-US" b="true" sz="244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DISEÑAR E IMPLEMENTAR UN SISTEMA DE GESTIÓN HOSPITALARIA BASADO EN MYSQL QUE GESTIONE PACIENTES, CITAS, HISTORIA CLÍNICA, RECETAS Y FACTURACIÓN, ASEGURANDO LA INTEGRIDAD REFERENCIAL, LA SEGURIDAD DE LOS DATOS, LA EFICIENCIA EN LAS CONSULTAS, LA COPIA DE SEGURIDAD AUTOMATIZADA Y LA AUDITORÍA, APEGÁNDOSE A LOS ESTÁNDARES PROFESIONALES PARA ENTORNOS DEL MUNDO REAL.</a:t>
            </a:r>
          </a:p>
          <a:p>
            <a:pPr algn="l">
              <a:lnSpc>
                <a:spcPts val="49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85779" y="4348410"/>
            <a:ext cx="6891403" cy="463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970" indent="-249485" lvl="1">
              <a:lnSpc>
                <a:spcPts val="4645"/>
              </a:lnSpc>
              <a:buFont typeface="Arial"/>
              <a:buChar char="•"/>
            </a:pPr>
            <a:r>
              <a:rPr lang="en-US" b="true" sz="231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·DESARROLLAR PROCEDIMIENTOS, FUNCIONES Y TRIGGERS QUE AUTOMATICEN OPERACIONES CLAVE DEL SISTEMA, GARANTICEN LA INTEGRIDAD DE LOS DATOS Y SIMULEN EL COMPORTAMINIENTO PROFESIONAL DE UNA BASE DE DATOS.</a:t>
            </a:r>
          </a:p>
          <a:p>
            <a:pPr algn="l">
              <a:lnSpc>
                <a:spcPts val="4645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9508773" y="3587831"/>
            <a:ext cx="0" cy="3846040"/>
          </a:xfrm>
          <a:prstGeom prst="line">
            <a:avLst/>
          </a:prstGeom>
          <a:ln cap="flat" w="9525">
            <a:solidFill>
              <a:srgbClr val="6CE5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094238" y="-4071662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69927" y="8190920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0" y="0"/>
                </a:lnTo>
                <a:lnTo>
                  <a:pt x="2495340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46790" y="1283962"/>
            <a:ext cx="14012510" cy="9003038"/>
          </a:xfrm>
          <a:custGeom>
            <a:avLst/>
            <a:gdLst/>
            <a:ahLst/>
            <a:cxnLst/>
            <a:rect r="r" b="b" t="t" l="l"/>
            <a:pathLst>
              <a:path h="9003038" w="14012510">
                <a:moveTo>
                  <a:pt x="0" y="0"/>
                </a:moveTo>
                <a:lnTo>
                  <a:pt x="14012510" y="0"/>
                </a:lnTo>
                <a:lnTo>
                  <a:pt x="14012510" y="9003038"/>
                </a:lnTo>
                <a:lnTo>
                  <a:pt x="0" y="9003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60365"/>
            <a:ext cx="17259300" cy="134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  <a:spcBef>
                <a:spcPct val="0"/>
              </a:spcBef>
            </a:pPr>
            <a:r>
              <a:rPr lang="en-US" b="true" sz="78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Auditoría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87" y="1201501"/>
            <a:ext cx="17346635" cy="7957769"/>
          </a:xfrm>
          <a:custGeom>
            <a:avLst/>
            <a:gdLst/>
            <a:ahLst/>
            <a:cxnLst/>
            <a:rect r="r" b="b" t="t" l="l"/>
            <a:pathLst>
              <a:path h="7957769" w="17346635">
                <a:moveTo>
                  <a:pt x="0" y="0"/>
                </a:moveTo>
                <a:lnTo>
                  <a:pt x="17346634" y="0"/>
                </a:lnTo>
                <a:lnTo>
                  <a:pt x="17346634" y="7957769"/>
                </a:lnTo>
                <a:lnTo>
                  <a:pt x="0" y="79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919" y="5660462"/>
            <a:ext cx="15646749" cy="1486441"/>
          </a:xfrm>
          <a:custGeom>
            <a:avLst/>
            <a:gdLst/>
            <a:ahLst/>
            <a:cxnLst/>
            <a:rect r="r" b="b" t="t" l="l"/>
            <a:pathLst>
              <a:path h="1486441" w="15646749">
                <a:moveTo>
                  <a:pt x="0" y="0"/>
                </a:moveTo>
                <a:lnTo>
                  <a:pt x="15646749" y="0"/>
                </a:lnTo>
                <a:lnTo>
                  <a:pt x="15646749" y="1486441"/>
                </a:lnTo>
                <a:lnTo>
                  <a:pt x="0" y="1486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60365"/>
            <a:ext cx="17259300" cy="134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1"/>
              </a:lnSpc>
              <a:spcBef>
                <a:spcPct val="0"/>
              </a:spcBef>
            </a:pPr>
            <a:r>
              <a:rPr lang="en-US" b="true" sz="7822">
                <a:solidFill>
                  <a:srgbClr val="2B399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Respaldo y Recuperación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919" y="1490964"/>
            <a:ext cx="17173856" cy="369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Se realizaron backups en caliente ('mysqldump') y en frío, además de restauraciones completas desde consola, validando la integridad de la información y asegurando la recuperación ante fallos.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Backup en caliente (sin detener servidor)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En consola: Desde cmd ingresamos al directorio donde vamos a guardar el backup y luego ejecutamos el siguiente comando e ingresamos la contraseña de mysql.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"C:\Program Files\MySQL\MySQL Server 8.0\bin\mysqldump.exe" -u root -p hospital &gt; respaldo_hospital.sql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r>
              <a:rPr lang="en-US" sz="2617">
                <a:solidFill>
                  <a:srgbClr val="2B3990"/>
                </a:solidFill>
                <a:latin typeface="Montserrat"/>
                <a:ea typeface="Montserrat"/>
                <a:cs typeface="Montserrat"/>
                <a:sym typeface="Montserrat"/>
              </a:rPr>
              <a:t>· Tomar en cuenta que se necesita la ruta de accedo del archivo mysqldump.exe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1133" y="126639"/>
            <a:ext cx="6738167" cy="2403466"/>
          </a:xfrm>
          <a:custGeom>
            <a:avLst/>
            <a:gdLst/>
            <a:ahLst/>
            <a:cxnLst/>
            <a:rect r="r" b="b" t="t" l="l"/>
            <a:pathLst>
              <a:path h="2403466" w="6738167">
                <a:moveTo>
                  <a:pt x="0" y="0"/>
                </a:moveTo>
                <a:lnTo>
                  <a:pt x="6738167" y="0"/>
                </a:lnTo>
                <a:lnTo>
                  <a:pt x="6738167" y="2403465"/>
                </a:lnTo>
                <a:lnTo>
                  <a:pt x="0" y="2403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677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86374"/>
            <a:ext cx="8513153" cy="6118828"/>
          </a:xfrm>
          <a:custGeom>
            <a:avLst/>
            <a:gdLst/>
            <a:ahLst/>
            <a:cxnLst/>
            <a:rect r="r" b="b" t="t" l="l"/>
            <a:pathLst>
              <a:path h="6118828" w="8513153">
                <a:moveTo>
                  <a:pt x="0" y="0"/>
                </a:moveTo>
                <a:lnTo>
                  <a:pt x="8513153" y="0"/>
                </a:lnTo>
                <a:lnTo>
                  <a:pt x="8513153" y="6118828"/>
                </a:lnTo>
                <a:lnTo>
                  <a:pt x="0" y="611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2102" y="5143500"/>
            <a:ext cx="3065079" cy="2351821"/>
          </a:xfrm>
          <a:custGeom>
            <a:avLst/>
            <a:gdLst/>
            <a:ahLst/>
            <a:cxnLst/>
            <a:rect r="r" b="b" t="t" l="l"/>
            <a:pathLst>
              <a:path h="2351821" w="3065079">
                <a:moveTo>
                  <a:pt x="0" y="0"/>
                </a:moveTo>
                <a:lnTo>
                  <a:pt x="3065078" y="0"/>
                </a:lnTo>
                <a:lnTo>
                  <a:pt x="3065078" y="2351821"/>
                </a:lnTo>
                <a:lnTo>
                  <a:pt x="0" y="2351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6504" y="6813659"/>
            <a:ext cx="1171195" cy="464258"/>
          </a:xfrm>
          <a:custGeom>
            <a:avLst/>
            <a:gdLst/>
            <a:ahLst/>
            <a:cxnLst/>
            <a:rect r="r" b="b" t="t" l="l"/>
            <a:pathLst>
              <a:path h="464258" w="1171195">
                <a:moveTo>
                  <a:pt x="0" y="0"/>
                </a:moveTo>
                <a:lnTo>
                  <a:pt x="1171195" y="0"/>
                </a:lnTo>
                <a:lnTo>
                  <a:pt x="1171195" y="464258"/>
                </a:lnTo>
                <a:lnTo>
                  <a:pt x="0" y="464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3962" y="476531"/>
            <a:ext cx="9157890" cy="10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b="true" sz="30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Backup en frío (con servidor detenido):</a:t>
            </a:r>
          </a:p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b="true" sz="30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· </a:t>
            </a:r>
            <a:r>
              <a:rPr lang="en-US" sz="30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Detener servicio MySQL ingresando a servicios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7826" y="2950134"/>
            <a:ext cx="11201177" cy="6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1"/>
              </a:lnSpc>
              <a:spcBef>
                <a:spcPct val="0"/>
              </a:spcBef>
            </a:pPr>
            <a:r>
              <a:rPr lang="en-US" sz="36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Una vez dentro detenemos el servicios MySQL80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704" y="1591229"/>
            <a:ext cx="11379278" cy="3595342"/>
          </a:xfrm>
          <a:custGeom>
            <a:avLst/>
            <a:gdLst/>
            <a:ahLst/>
            <a:cxnLst/>
            <a:rect r="r" b="b" t="t" l="l"/>
            <a:pathLst>
              <a:path h="3595342" w="11379278">
                <a:moveTo>
                  <a:pt x="0" y="0"/>
                </a:moveTo>
                <a:lnTo>
                  <a:pt x="11379278" y="0"/>
                </a:lnTo>
                <a:lnTo>
                  <a:pt x="11379278" y="3595341"/>
                </a:lnTo>
                <a:lnTo>
                  <a:pt x="0" y="3595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77" r="0" b="-865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473" y="2154067"/>
            <a:ext cx="5038954" cy="3328608"/>
          </a:xfrm>
          <a:custGeom>
            <a:avLst/>
            <a:gdLst/>
            <a:ahLst/>
            <a:cxnLst/>
            <a:rect r="r" b="b" t="t" l="l"/>
            <a:pathLst>
              <a:path h="3328608" w="5038954">
                <a:moveTo>
                  <a:pt x="0" y="0"/>
                </a:moveTo>
                <a:lnTo>
                  <a:pt x="5038954" y="0"/>
                </a:lnTo>
                <a:lnTo>
                  <a:pt x="5038954" y="3328608"/>
                </a:lnTo>
                <a:lnTo>
                  <a:pt x="0" y="332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077" r="0" b="-807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5934" y="554339"/>
            <a:ext cx="17982066" cy="96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Luego con la ruta por defecto buscamos la carpeta de nuestro proyecto y la pegamos en otros lugar.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889" y="4679242"/>
            <a:ext cx="1171195" cy="464258"/>
          </a:xfrm>
          <a:custGeom>
            <a:avLst/>
            <a:gdLst/>
            <a:ahLst/>
            <a:cxnLst/>
            <a:rect r="r" b="b" t="t" l="l"/>
            <a:pathLst>
              <a:path h="464258" w="1171195">
                <a:moveTo>
                  <a:pt x="0" y="0"/>
                </a:moveTo>
                <a:lnTo>
                  <a:pt x="1171196" y="0"/>
                </a:lnTo>
                <a:lnTo>
                  <a:pt x="1171196" y="464258"/>
                </a:lnTo>
                <a:lnTo>
                  <a:pt x="0" y="464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12709" y="3241900"/>
            <a:ext cx="6275291" cy="9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Por ultimo volvemos a reiniciar el servicio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40704" y="8315296"/>
            <a:ext cx="17342971" cy="1214457"/>
          </a:xfrm>
          <a:custGeom>
            <a:avLst/>
            <a:gdLst/>
            <a:ahLst/>
            <a:cxnLst/>
            <a:rect r="r" b="b" t="t" l="l"/>
            <a:pathLst>
              <a:path h="1214457" w="17342971">
                <a:moveTo>
                  <a:pt x="0" y="0"/>
                </a:moveTo>
                <a:lnTo>
                  <a:pt x="17342971" y="0"/>
                </a:lnTo>
                <a:lnTo>
                  <a:pt x="17342971" y="1214457"/>
                </a:lnTo>
                <a:lnTo>
                  <a:pt x="0" y="1214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23" r="0" b="-1914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022" y="5659302"/>
            <a:ext cx="7832286" cy="6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Restauración desde consola: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934" y="6554701"/>
            <a:ext cx="18231911" cy="150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Para ello usaremos la ruta del backup realizado junto con el comando mysql -u root -p hospital &lt; respaldo_hospital.sql</a:t>
            </a:r>
          </a:p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Ingresamos la contraseña de Mysql y la restauración esta hecha.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2913"/>
            <a:ext cx="10673652" cy="141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</a:t>
            </a: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RIDAD ANTE SQL INJECTION</a:t>
            </a:r>
          </a:p>
          <a:p>
            <a:pPr algn="ctr">
              <a:lnSpc>
                <a:spcPts val="577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95298"/>
            <a:ext cx="13443520" cy="108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Simulación:</a:t>
            </a:r>
          </a:p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* FROM usuarios WHERE usuario = '' OR '1'='1'; -- vulnerable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2848" y="2478937"/>
            <a:ext cx="12242456" cy="780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8"/>
              </a:lnSpc>
              <a:spcBef>
                <a:spcPct val="0"/>
              </a:spcBef>
            </a:pPr>
            <a:r>
              <a:rPr lang="en-US" b="true" sz="29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Prevención (procedimiento con parámetros):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PROCEDURE buscar_usuario_seguro(IN user_input VARCHAR(50))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SELECT * FROM usuarios WHERE usuario = user_input;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DELIMITER;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b="true" sz="2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Validación previa: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FUNCTION validar_usuario(u VARCHAR(50)) RETURNS BOOLEAN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RETURN u REGEXP '^[a-zA-Z0-9_.-]+$';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b="true" sz="25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 seguro: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·CALL buscar_usuario_seguro('juan');</a:t>
            </a:r>
          </a:p>
          <a:p>
            <a:pPr algn="l">
              <a:lnSpc>
                <a:spcPts val="36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2913"/>
            <a:ext cx="10673652" cy="6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</a:t>
            </a: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ITOREO Y RENDIMIENTO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03433"/>
            <a:ext cx="7469001" cy="163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Tamaño de tablas e índices:</a:t>
            </a:r>
          </a:p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SHOW TABLE STATUS FROM hospital;</a:t>
            </a:r>
          </a:p>
          <a:p>
            <a:pPr algn="ctr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SHOW INDEX FROM pacientes;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4744" y="3300461"/>
            <a:ext cx="15695639" cy="605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Crecimiento de registros semanal: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SELECT WEEK(fecha), COUNT(*) FROM log_acciones GROUP BY WEEK(fecha);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Consultas lentas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Activar log: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SET GLOBAL slow_query_log = 'ON';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SET GLOBAL long_query_time = 2;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onsultar: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* FROM mysql.slow_log ORDER BY start_time DESC;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Registro de uso de funciones/procedimientos: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Puede auditarse manualmente desde log_acciones si se inserta trazabilidad (ya implementado en triggers).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2913"/>
            <a:ext cx="13189107" cy="6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PROTECCIÓN DE DA</a:t>
            </a: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TOS Y GESTIÓN CRÍTICA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4781" y="1821366"/>
            <a:ext cx="15635427" cy="715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Cifrado de correos: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ALTER TABLE pacientes ADD COLUMN correo_cifrado VARBINARY(255);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UPDATE pacientes SET correo_cifrado = AES_ENCRYPT(correo, 'clave_secreta');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AES_DECRYPT(correo_cifrado, 'clave_secreta') FROM pacientes;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Anonimización: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UPDATE pacientes SET nombre = CONCAT('PAC-', id_paciente);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b="true" sz="3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ntegridad lógica: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FUNCTION validar_dosis(dosis TEXT) RETURNS BOOLEAN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RETURN dosis REGEXP '^[0-9]+mg cada [0-9]+h$';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2913"/>
            <a:ext cx="13189107" cy="141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SIMULACIÓN DE PERFILE</a:t>
            </a:r>
            <a:r>
              <a:rPr lang="en-US" b="true" sz="41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 PROFESIONALES</a:t>
            </a:r>
          </a:p>
          <a:p>
            <a:pPr algn="ctr">
              <a:lnSpc>
                <a:spcPts val="577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33492"/>
            <a:ext cx="17259300" cy="1119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b="true" sz="33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Administrador BD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b="true" sz="33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Verifica índices: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SHOW INDEX FROM medicamentos;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Programar tarea automática (MySQL Event):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$$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EVENT ev_backup_diario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 SCHEDULE EVERY 1 DAY STARTS CURRENT_TIMESTAMP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INSERT INTO log_acciones (usuario, ip_cliente, terminal, rol_activo, accion, tabla, id_afectado, transaccion)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VALUES ('event_scheduler', '127.0.0.1', 'SISTEMA', 'admin', 'BACKUP automático diario', 'N/A', NULL, 'Evento ejecutado');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END $$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DELIMITER ;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651"/>
              </a:lnSpc>
              <a:spcBef>
                <a:spcPct val="0"/>
              </a:spcBef>
            </a:pPr>
            <a:r>
              <a:rPr lang="en-US" sz="33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121" y="179258"/>
            <a:ext cx="16950179" cy="988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Arquitecto BD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Revisión de integridad: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SHOW TABLES;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SHOW CREATE TABLE historial_clinico;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Oficial de Seguridad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roles (simulado):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CREATE USER 'auditor'@'localhost' IDENTIFIED BY 'segura123';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GRANT SELECT ON hospital.* TO 'auditor'@'localhost';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Revisión de logs</a:t>
            </a: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* FROM log_acciones ORDER BY fecha DESC;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Desarrollador de Consultas: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CREATE VIEW vw_resumen_citas AS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medico_id, COUNT(*) AS total_citas FROM citas GROUP BY medico_id;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Analista de Datos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KPIs: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COUNT(*) AS total_pacientes FROM pacientes;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COUNT(*) AS citas_mes_actual FROM citas WHERE MONTH(fecha) = MONTH(NOW());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Usuario Final</a:t>
            </a:r>
          </a:p>
          <a:p>
            <a:pPr algn="l">
              <a:lnSpc>
                <a:spcPts val="3974"/>
              </a:lnSpc>
            </a:pPr>
            <a:r>
              <a:rPr lang="en-US" b="true" sz="283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Acceso a vistas controladas:</a:t>
            </a:r>
          </a:p>
          <a:p>
            <a:pPr algn="l">
              <a:lnSpc>
                <a:spcPts val="3974"/>
              </a:lnSpc>
            </a:pPr>
            <a:r>
              <a:rPr lang="en-US" sz="28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· SELECT * FROM vw_resumen_citas;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8500621" cy="12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7442" y="788149"/>
            <a:ext cx="14403505" cy="22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0"/>
              </a:lnSpc>
              <a:spcBef>
                <a:spcPct val="0"/>
              </a:spcBef>
            </a:pPr>
            <a:r>
              <a:rPr lang="en-US" b="true" sz="8600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Descripción General del Sistema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8233" y="3752600"/>
            <a:ext cx="17202176" cy="431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6"/>
              </a:lnSpc>
            </a:pPr>
            <a:r>
              <a:rPr lang="en-US" sz="354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El sistema que desarrollamos está pensado para gestionar de forma ordenada y segura la información de un hospital .Tomamos en cuenta y nos enfocamos en automatizar procesos como el registro de pacientes, agendamiento, control de historial clínicas, recetas y facturación. También incluye roles diferenciados, auditoría de acciones, encriptación, triggers automáticos ,seguridad todo esto lo realizamos en MYSQL.</a:t>
            </a:r>
          </a:p>
          <a:p>
            <a:pPr algn="ctr">
              <a:lnSpc>
                <a:spcPts val="495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14322" y="8069530"/>
            <a:ext cx="4778670" cy="4778670"/>
          </a:xfrm>
          <a:custGeom>
            <a:avLst/>
            <a:gdLst/>
            <a:ahLst/>
            <a:cxnLst/>
            <a:rect r="r" b="b" t="t" l="l"/>
            <a:pathLst>
              <a:path h="4778670" w="4778670">
                <a:moveTo>
                  <a:pt x="0" y="0"/>
                </a:moveTo>
                <a:lnTo>
                  <a:pt x="4778670" y="0"/>
                </a:lnTo>
                <a:lnTo>
                  <a:pt x="4778670" y="4778670"/>
                </a:lnTo>
                <a:lnTo>
                  <a:pt x="0" y="477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90088" y="8391893"/>
            <a:ext cx="4778670" cy="4778670"/>
          </a:xfrm>
          <a:custGeom>
            <a:avLst/>
            <a:gdLst/>
            <a:ahLst/>
            <a:cxnLst/>
            <a:rect r="r" b="b" t="t" l="l"/>
            <a:pathLst>
              <a:path h="4778670" w="4778670">
                <a:moveTo>
                  <a:pt x="0" y="0"/>
                </a:moveTo>
                <a:lnTo>
                  <a:pt x="4778669" y="0"/>
                </a:lnTo>
                <a:lnTo>
                  <a:pt x="4778669" y="4778670"/>
                </a:lnTo>
                <a:lnTo>
                  <a:pt x="0" y="477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98665" y="8833797"/>
            <a:ext cx="4778670" cy="4778670"/>
          </a:xfrm>
          <a:custGeom>
            <a:avLst/>
            <a:gdLst/>
            <a:ahLst/>
            <a:cxnLst/>
            <a:rect r="r" b="b" t="t" l="l"/>
            <a:pathLst>
              <a:path h="4778670" w="4778670">
                <a:moveTo>
                  <a:pt x="0" y="0"/>
                </a:moveTo>
                <a:lnTo>
                  <a:pt x="4778670" y="0"/>
                </a:lnTo>
                <a:lnTo>
                  <a:pt x="4778670" y="4778670"/>
                </a:lnTo>
                <a:lnTo>
                  <a:pt x="0" y="477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4932" y="1314933"/>
            <a:ext cx="7078431" cy="82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1"/>
              </a:lnSpc>
              <a:spcBef>
                <a:spcPct val="0"/>
              </a:spcBef>
            </a:pPr>
            <a:r>
              <a:rPr lang="en-US" b="true" sz="49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y Pruebas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309946"/>
            <a:ext cx="18288000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sz="4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verificó la ejecución correcta de procedimientos, funciones, triggers y reportes. Las medidas de seguridad protegieron contra inyecciones SQL y accesos no autorizados. Las consultas optimizadas mejoraron significativamente su rendimiento.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91935" y="1314933"/>
            <a:ext cx="4544425" cy="82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1"/>
              </a:lnSpc>
              <a:spcBef>
                <a:spcPct val="0"/>
              </a:spcBef>
            </a:pPr>
            <a:r>
              <a:rPr lang="en-US" b="true" sz="49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Conclu</a:t>
            </a:r>
            <a:r>
              <a:rPr lang="en-US" b="true" sz="49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09946"/>
            <a:ext cx="16001573" cy="50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sz="4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el proy</a:t>
            </a:r>
            <a:r>
              <a:rPr lang="en-US" sz="41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ecto nos permitió aplicar conceptos aprendidos de bases de datos en un entorno realista, cumpliendo con buenas prácticas de diseño, seguridad y rendimiento. La integración de procedimientos, funciones, triggers y control de roles garantiza la escalabilidad y confiabilidad del sistema.</a:t>
            </a:r>
          </a:p>
          <a:p>
            <a:pPr algn="ctr">
              <a:lnSpc>
                <a:spcPts val="57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20244" y="2956847"/>
            <a:ext cx="8247513" cy="299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54"/>
              </a:lnSpc>
            </a:pPr>
            <a:r>
              <a:rPr lang="en-US" sz="1753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6299249"/>
            <a:ext cx="6492240" cy="0"/>
          </a:xfrm>
          <a:prstGeom prst="line">
            <a:avLst/>
          </a:prstGeom>
          <a:ln cap="flat" w="38100">
            <a:solidFill>
              <a:srgbClr val="1800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4507900">
            <a:off x="15265956" y="4489445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3" y="0"/>
                </a:lnTo>
                <a:lnTo>
                  <a:pt x="7738123" y="11533788"/>
                </a:lnTo>
                <a:lnTo>
                  <a:pt x="0" y="115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07900">
            <a:off x="-1849897" y="-6366206"/>
            <a:ext cx="7738124" cy="11533789"/>
          </a:xfrm>
          <a:custGeom>
            <a:avLst/>
            <a:gdLst/>
            <a:ahLst/>
            <a:cxnLst/>
            <a:rect r="r" b="b" t="t" l="l"/>
            <a:pathLst>
              <a:path h="11533789" w="7738124">
                <a:moveTo>
                  <a:pt x="0" y="0"/>
                </a:moveTo>
                <a:lnTo>
                  <a:pt x="7738124" y="0"/>
                </a:lnTo>
                <a:lnTo>
                  <a:pt x="7738124" y="11533789"/>
                </a:lnTo>
                <a:lnTo>
                  <a:pt x="0" y="11533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40471"/>
            <a:ext cx="12171825" cy="100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true">
                <a:solidFill>
                  <a:srgbClr val="061D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Componentes Técnicos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08241"/>
            <a:ext cx="9861387" cy="61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Modelo de Datos y Normalización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9249" y="4145075"/>
            <a:ext cx="10530727" cy="379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7">
                <a:solidFill>
                  <a:srgbClr val="061D3D"/>
                </a:solidFill>
                <a:latin typeface="Open Sans"/>
                <a:ea typeface="Open Sans"/>
                <a:cs typeface="Open Sans"/>
                <a:sym typeface="Open Sans"/>
              </a:rPr>
              <a:t>El modelo incluye más de 12 tablas no</a:t>
            </a:r>
            <a:r>
              <a:rPr lang="en-US" sz="3607">
                <a:solidFill>
                  <a:srgbClr val="061D3D"/>
                </a:solidFill>
                <a:latin typeface="Open Sans"/>
                <a:ea typeface="Open Sans"/>
                <a:cs typeface="Open Sans"/>
                <a:sym typeface="Open Sans"/>
              </a:rPr>
              <a:t>rmalizadas en tercera forma normal (3FN), con relaciones uno a muchos y muchos a muchos. Se implementan claves foráneas, restricciones 'NOT NULL', 'UNIQUE', 'DEFAULT', 'AUTO_INCREMENT' y catálogos independientes.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63959" y="1564792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3362" y="481936"/>
            <a:ext cx="13528034" cy="9959788"/>
          </a:xfrm>
          <a:custGeom>
            <a:avLst/>
            <a:gdLst/>
            <a:ahLst/>
            <a:cxnLst/>
            <a:rect r="r" b="b" t="t" l="l"/>
            <a:pathLst>
              <a:path h="9959788" w="13528034">
                <a:moveTo>
                  <a:pt x="0" y="0"/>
                </a:moveTo>
                <a:lnTo>
                  <a:pt x="13528034" y="0"/>
                </a:lnTo>
                <a:lnTo>
                  <a:pt x="13528034" y="9959787"/>
                </a:lnTo>
                <a:lnTo>
                  <a:pt x="0" y="9959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10" b="-14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76200"/>
            <a:ext cx="10439262" cy="66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061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Modelo de Datos y Normalización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431410">
            <a:off x="16463590" y="-354805"/>
            <a:ext cx="2495341" cy="2767011"/>
          </a:xfrm>
          <a:custGeom>
            <a:avLst/>
            <a:gdLst/>
            <a:ahLst/>
            <a:cxnLst/>
            <a:rect r="r" b="b" t="t" l="l"/>
            <a:pathLst>
              <a:path h="2767011" w="2495341">
                <a:moveTo>
                  <a:pt x="0" y="0"/>
                </a:moveTo>
                <a:lnTo>
                  <a:pt x="2495341" y="0"/>
                </a:lnTo>
                <a:lnTo>
                  <a:pt x="2495341" y="2767010"/>
                </a:lnTo>
                <a:lnTo>
                  <a:pt x="0" y="276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24692">
            <a:off x="215401" y="5903060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70815">
            <a:off x="14150693" y="-2423199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50505"/>
            <a:ext cx="15269011" cy="88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  <a:spcBef>
                <a:spcPct val="0"/>
              </a:spcBef>
            </a:pPr>
            <a:r>
              <a:rPr lang="en-US" b="true" sz="6588">
                <a:solidFill>
                  <a:srgbClr val="062E6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Procedimientos Almacenados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1892" y="1905780"/>
            <a:ext cx="9744802" cy="682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  <a:spcBef>
                <a:spcPct val="0"/>
              </a:spcBef>
            </a:pPr>
            <a:r>
              <a:rPr lang="en-US" sz="5360">
                <a:solidFill>
                  <a:srgbClr val="000000"/>
                </a:solidFill>
                <a:latin typeface="Montserrat Extra-Light"/>
                <a:ea typeface="Montserrat Extra-Light"/>
                <a:cs typeface="Montserrat Extra-Light"/>
                <a:sym typeface="Montserrat Extra-Light"/>
              </a:rPr>
              <a:t>Se desarrollaron más de 10 procedimientos que cubren inserciones con validación cruzada, actualizaciones masivas, eliminaciones seguras, facturación automática individual y en lote, y reportes por período. Todos usan transacciones y manejo de errores.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70815">
            <a:off x="8963674" y="7862132"/>
            <a:ext cx="6903797" cy="6903797"/>
          </a:xfrm>
          <a:custGeom>
            <a:avLst/>
            <a:gdLst/>
            <a:ahLst/>
            <a:cxnLst/>
            <a:rect r="r" b="b" t="t" l="l"/>
            <a:pathLst>
              <a:path h="6903797" w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77939">
            <a:off x="3821637" y="7268853"/>
            <a:ext cx="5121852" cy="7634196"/>
          </a:xfrm>
          <a:custGeom>
            <a:avLst/>
            <a:gdLst/>
            <a:ahLst/>
            <a:cxnLst/>
            <a:rect r="r" b="b" t="t" l="l"/>
            <a:pathLst>
              <a:path h="7634196" w="5121852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4338" y="1963975"/>
            <a:ext cx="5242924" cy="6069966"/>
            <a:chOff x="0" y="0"/>
            <a:chExt cx="1135100" cy="1314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5100" cy="1314156"/>
            </a:xfrm>
            <a:custGeom>
              <a:avLst/>
              <a:gdLst/>
              <a:ahLst/>
              <a:cxnLst/>
              <a:rect r="r" b="b" t="t" l="l"/>
              <a:pathLst>
                <a:path h="1314156" w="1135100">
                  <a:moveTo>
                    <a:pt x="25103" y="0"/>
                  </a:moveTo>
                  <a:lnTo>
                    <a:pt x="1109997" y="0"/>
                  </a:lnTo>
                  <a:cubicBezTo>
                    <a:pt x="1123861" y="0"/>
                    <a:pt x="1135100" y="11239"/>
                    <a:pt x="1135100" y="25103"/>
                  </a:cubicBezTo>
                  <a:lnTo>
                    <a:pt x="1135100" y="1289053"/>
                  </a:lnTo>
                  <a:cubicBezTo>
                    <a:pt x="1135100" y="1295711"/>
                    <a:pt x="1132456" y="1302096"/>
                    <a:pt x="1127748" y="1306804"/>
                  </a:cubicBezTo>
                  <a:cubicBezTo>
                    <a:pt x="1123040" y="1311511"/>
                    <a:pt x="1116655" y="1314156"/>
                    <a:pt x="1109997" y="1314156"/>
                  </a:cubicBezTo>
                  <a:lnTo>
                    <a:pt x="25103" y="1314156"/>
                  </a:lnTo>
                  <a:cubicBezTo>
                    <a:pt x="11239" y="1314156"/>
                    <a:pt x="0" y="1302917"/>
                    <a:pt x="0" y="1289053"/>
                  </a:cubicBezTo>
                  <a:lnTo>
                    <a:pt x="0" y="25103"/>
                  </a:lnTo>
                  <a:cubicBezTo>
                    <a:pt x="0" y="11239"/>
                    <a:pt x="11239" y="0"/>
                    <a:pt x="25103" y="0"/>
                  </a:cubicBezTo>
                  <a:close/>
                </a:path>
              </a:pathLst>
            </a:custGeom>
            <a:solidFill>
              <a:srgbClr val="539FBC">
                <a:alpha val="5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35100" cy="135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51726" y="350970"/>
            <a:ext cx="9036274" cy="9824758"/>
          </a:xfrm>
          <a:custGeom>
            <a:avLst/>
            <a:gdLst/>
            <a:ahLst/>
            <a:cxnLst/>
            <a:rect r="r" b="b" t="t" l="l"/>
            <a:pathLst>
              <a:path h="9824758" w="9036274">
                <a:moveTo>
                  <a:pt x="0" y="0"/>
                </a:moveTo>
                <a:lnTo>
                  <a:pt x="9036274" y="0"/>
                </a:lnTo>
                <a:lnTo>
                  <a:pt x="9036274" y="9824758"/>
                </a:lnTo>
                <a:lnTo>
                  <a:pt x="0" y="9824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401728" y="538442"/>
            <a:ext cx="9821666" cy="157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US" sz="4100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     sp_insertar_paciente_con_validacion</a:t>
            </a:r>
          </a:p>
          <a:p>
            <a:pPr algn="just">
              <a:lnSpc>
                <a:spcPts val="41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9955" y="2194324"/>
            <a:ext cx="4662386" cy="609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¿QUÉ HACE?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Inserta un </a:t>
            </a: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NUEVO PACIENTE EN LA BASE DE DATOS SOLO SI NO EXISTE OTRO CON EL MISMO CORREO ELECTRÓNICO. ESTA VERIFICACIÓN AYUDA A EVITAR DUPLICADOS Y MANTENER LA INTEGRIDAD DE LOS DATOS DE CONTACTO.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TIPO: INSERCIÓN CON VALIDACIÓN CRUZADA.</a:t>
            </a: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061D3D"/>
                </a:solidFill>
                <a:latin typeface="Montserrat"/>
                <a:ea typeface="Montserrat"/>
                <a:cs typeface="Montserrat"/>
                <a:sym typeface="Montserrat"/>
              </a:rPr>
              <a:t>ÚTIL PARA: VALIDAR UNICIDAD ANTES DE GUARDAR INFORMACIÓN SENSIBLE COMO CORREOS.</a:t>
            </a:r>
          </a:p>
          <a:p>
            <a:pPr algn="ctr">
              <a:lnSpc>
                <a:spcPts val="306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DAGu9MAD6LI</dc:identifier>
  <dcterms:modified xsi:type="dcterms:W3CDTF">2011-08-01T06:04:30Z</dcterms:modified>
  <cp:revision>1</cp:revision>
  <dc:title>Presentación informe datos seo moderna formas colores degradados blanca</dc:title>
</cp:coreProperties>
</file>